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4" r:id="rId4"/>
    <p:sldId id="259" r:id="rId5"/>
    <p:sldId id="265" r:id="rId6"/>
    <p:sldId id="266" r:id="rId7"/>
    <p:sldId id="268" r:id="rId8"/>
    <p:sldId id="269" r:id="rId9"/>
    <p:sldId id="270" r:id="rId10"/>
    <p:sldId id="271" r:id="rId11"/>
    <p:sldId id="277" r:id="rId12"/>
    <p:sldId id="273" r:id="rId13"/>
    <p:sldId id="274" r:id="rId14"/>
    <p:sldId id="275" r:id="rId15"/>
    <p:sldId id="276" r:id="rId1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7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0DAB0-9643-4720-9CB9-B5E995966D63}" type="datetimeFigureOut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219987-BF46-4906-BE99-6C29F0E12A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003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A0DE40-43F2-C118-D66A-B0C6D64E3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882BCED-48C5-1AB7-9B24-5ACCD0295E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7E8E028-F44C-5214-BCDC-6F4D19960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1118-64A5-4E88-8C51-69016C2EAC11}" type="datetime1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F6D363F-24EA-FB96-A5AD-4D216282E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4E7352-1615-1CED-50FF-98C0ADEEA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433566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8886B16-C2B3-B3E0-888C-FE492BBD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BD1970B-03E9-C45C-9C4F-6E8B91007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BD928A-4C59-3776-E603-77BE260B5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5C19-4C86-4E2C-868B-0B918ED4EDC6}" type="datetime1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F3F215C-207F-6EC3-120E-0956CA944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217A2E5-89C4-7ED3-0C16-3B811E52B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9274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B33F801-5485-3C49-9C99-AFADCCDAAA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E0D0C72-48AB-A3C1-69FE-F9B8F80F16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5358594-553F-7E5B-8B2E-D61B69CA1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3D1B0-AEB6-42F3-861A-CAC60B3D51DE}" type="datetime1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F229F9D-2F19-952A-AC9B-212478AA5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6EF9431-409A-F6AA-F4BA-ED283BD5E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538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C982F17-428B-C54D-8D60-B34D60C6E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CE3659-1EDC-F39A-1B0E-4F7827377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4FDC7A-E934-1119-D0AE-B8C3F1027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1862-CC4B-46AA-94AB-B8861FBF6C08}" type="datetime1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919F8F9-9115-8924-6CD0-B66B6FB33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8C12F2-0136-0AE1-4B6E-02CB3D215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1235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BA4075-4C7E-4F2F-BCCA-CAF0F0884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98B6604-5138-7BEA-9786-53963DBBD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6481D2-E4FE-2F20-83F3-C471D6861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0C33-98DD-4809-8BBC-FC827824AB87}" type="datetime1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020A09-5FBF-AE4D-AB34-6C56F1E47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FBE5813-2565-A331-B211-3B4033104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8692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85C2EF-EDD1-8D44-D8F1-8E768DCBA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3F82FC8-5A5C-8E3C-4315-1AAA18C7DE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160B65D-0071-4E5C-893E-183D8DEC0C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CBD4FA8-1CCC-882F-ECB3-750976AD3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8620F-D45A-4E4B-B262-B662B903F436}" type="datetime1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5581F15-EE7E-3B71-4B77-593B8A6E0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C475685-F1F7-740F-C331-2C66CA04C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176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386A22-2286-E685-2E57-21D48DEF6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0711690-C578-A472-74F9-061338C2D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1C8B0CC-CDA1-152F-0CE9-80DEB9A1A7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31906DC-43D6-EC3B-28D6-962288D9A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6290167-76EC-CF34-5FB5-96A7889534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8EFE40A-9CB6-0EE7-19C7-A55A5E2DA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CD68-3FAF-41DE-966C-A4DBF7865103}" type="datetime1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DBCB95A-FC92-6E15-9569-2B083A39E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9011C9A-F894-48B7-2023-97F36BB93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7612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1082DE-FF4B-89C8-6D7F-9254B2649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2D7B216-65FF-DA8B-BB30-121371D78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E939-B3D8-44FA-9F62-C982505A58CA}" type="datetime1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F125E66-96E5-EDD2-2BC7-BF30099FB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9267936-8104-FD50-A333-6B1622402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300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91631D2-9B60-0547-D62E-2743FC86A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4CADB-712E-4786-BD09-4863DA3D2642}" type="datetime1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CC15DB6-9E4C-4196-1A02-885FD704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EA09C71-5976-0B40-75E6-FE9D5C4CA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9469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5B5D855-01BF-B2F3-E675-31FB50E2D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F2BD41D-33FE-8E1D-8D25-AAC1786C3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B7F199D-DC61-49B6-C848-2706E97E0E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53C9E3C-1FFB-146D-52E0-35696F381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E8B6B-9776-44D5-A900-519785E91B5D}" type="datetime1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826C048-CC44-1238-72A6-FD6C2ABF9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5DB9460-0377-DCA4-26E5-777F3EB29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6059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A539E8-96BD-04C6-6506-54E9D3989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F5E78A8-4556-61F4-16B5-F5C7E4AF47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27311EF-F1BB-9A98-6B0A-01CFF0C4D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0E7A94E-AC83-BE66-DBBB-3086925FC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0D86-0F64-4501-A729-822A5103FD32}" type="datetime1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93F995D-3763-D6C4-170C-491360EE0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3F8B5C2-0854-7719-0F11-6200A47EC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630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FAA0933-694A-E2B0-BD41-39841A687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6C414EE-50C5-7A8F-C1C6-BC724FE48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FDE4A77-0FBC-BA0E-BB81-795E725C4B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8CDE8-69FD-4EF7-A8D6-28A8859B24F4}" type="datetime1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78BAEAD-7D03-0C47-38E9-CAFE85EAE0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4284DD8-5DBC-55A7-C88F-CE052C23DC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7085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rivacy.kisa.or.kr/" TargetMode="External"/><Relationship Id="rId2" Type="http://schemas.openxmlformats.org/officeDocument/2006/relationships/hyperlink" Target="http://www.kopico.go.kr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hyperlink" Target="http://www.simpan.go.kr/" TargetMode="External"/><Relationship Id="rId4" Type="http://schemas.openxmlformats.org/officeDocument/2006/relationships/hyperlink" Target="http://www.spo.go.kr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oresthealing.or.kr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CE86046-95B4-CF36-D96F-5B0F0B54249B}"/>
              </a:ext>
            </a:extLst>
          </p:cNvPr>
          <p:cNvSpPr txBox="1"/>
          <p:nvPr/>
        </p:nvSpPr>
        <p:spPr>
          <a:xfrm>
            <a:off x="3864634" y="279557"/>
            <a:ext cx="4304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err="1"/>
              <a:t>산림힐링재단</a:t>
            </a:r>
            <a:r>
              <a:rPr lang="ko-KR" altLang="en-US" dirty="0"/>
              <a:t> 개인정보처리방침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BD2237-F524-532F-CA2B-8B00FC4B7E9C}"/>
              </a:ext>
            </a:extLst>
          </p:cNvPr>
          <p:cNvSpPr txBox="1"/>
          <p:nvPr/>
        </p:nvSpPr>
        <p:spPr>
          <a:xfrm>
            <a:off x="1777041" y="1112807"/>
            <a:ext cx="58487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/>
              <a:t>개인정보 처리방침 </a:t>
            </a:r>
            <a:r>
              <a:rPr lang="en-US" altLang="ko-KR" sz="1100" dirty="0"/>
              <a:t>– </a:t>
            </a:r>
            <a:r>
              <a:rPr lang="ko-KR" altLang="en-US" sz="1100" dirty="0"/>
              <a:t>시행일자 </a:t>
            </a:r>
            <a:r>
              <a:rPr lang="en-US" altLang="ko-KR" sz="1100" dirty="0"/>
              <a:t>2024</a:t>
            </a:r>
            <a:r>
              <a:rPr lang="ko-KR" altLang="en-US" sz="1100" dirty="0"/>
              <a:t>년 </a:t>
            </a:r>
            <a:r>
              <a:rPr lang="en-US" altLang="ko-KR" sz="1100" dirty="0"/>
              <a:t>6</a:t>
            </a:r>
            <a:r>
              <a:rPr lang="ko-KR" altLang="en-US" sz="1100" dirty="0"/>
              <a:t>월</a:t>
            </a:r>
            <a:r>
              <a:rPr lang="en-US" altLang="ko-KR" sz="1100" dirty="0"/>
              <a:t> 21</a:t>
            </a:r>
            <a:r>
              <a:rPr lang="ko-KR" altLang="en-US" sz="1100" dirty="0"/>
              <a:t>일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6D2DB17E-4690-1D0A-6459-878DC9E7D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1</a:t>
            </a:fld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79159EE-1DD9-9EC6-8EA4-364904323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7041" y="1503639"/>
            <a:ext cx="8934450" cy="527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551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017286-254B-9043-0A58-D005805C8F0E}"/>
              </a:ext>
            </a:extLst>
          </p:cNvPr>
          <p:cNvSpPr txBox="1"/>
          <p:nvPr/>
        </p:nvSpPr>
        <p:spPr>
          <a:xfrm>
            <a:off x="879894" y="687250"/>
            <a:ext cx="10558732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아</a:t>
            </a:r>
            <a:r>
              <a:rPr lang="en-US" altLang="ko-KR" sz="1100" dirty="0"/>
              <a:t>. </a:t>
            </a:r>
            <a:r>
              <a:rPr lang="ko-KR" altLang="en-US" sz="1100" dirty="0"/>
              <a:t>이용자의 개인정보에 대한 열람</a:t>
            </a:r>
            <a:r>
              <a:rPr lang="en-US" altLang="ko-KR" sz="1100" dirty="0"/>
              <a:t>, </a:t>
            </a:r>
            <a:r>
              <a:rPr lang="ko-KR" altLang="en-US" sz="1100" dirty="0"/>
              <a:t>정정</a:t>
            </a:r>
            <a:r>
              <a:rPr lang="en-US" altLang="ko-KR" sz="1100" dirty="0"/>
              <a:t>, </a:t>
            </a:r>
            <a:r>
              <a:rPr lang="ko-KR" altLang="en-US" sz="1100" dirty="0"/>
              <a:t>삭제</a:t>
            </a:r>
            <a:r>
              <a:rPr lang="en-US" altLang="ko-KR" sz="1100" dirty="0"/>
              <a:t>, </a:t>
            </a:r>
            <a:r>
              <a:rPr lang="ko-KR" altLang="en-US" sz="1100" dirty="0"/>
              <a:t>처리정지에 대한 요구를 받을 경우 개인정보보호법 시행규칙 별지 제</a:t>
            </a:r>
            <a:r>
              <a:rPr lang="en-US" altLang="ko-KR" sz="1100" dirty="0"/>
              <a:t>8</a:t>
            </a:r>
            <a:r>
              <a:rPr lang="ko-KR" altLang="en-US" sz="1100" dirty="0"/>
              <a:t>호 서식에 의한 개인정보</a:t>
            </a:r>
            <a:r>
              <a:rPr lang="en-US" altLang="ko-KR" sz="1100" dirty="0"/>
              <a:t>(</a:t>
            </a:r>
            <a:r>
              <a:rPr lang="ko-KR" altLang="en-US" sz="1100" dirty="0"/>
              <a:t>열람</a:t>
            </a:r>
            <a:r>
              <a:rPr lang="en-US" altLang="ko-KR" sz="1100" dirty="0"/>
              <a:t>, </a:t>
            </a:r>
            <a:r>
              <a:rPr lang="ko-KR" altLang="en-US" sz="1100" dirty="0"/>
              <a:t>정정</a:t>
            </a:r>
            <a:r>
              <a:rPr lang="en-US" altLang="ko-KR" sz="1100" dirty="0"/>
              <a:t>, </a:t>
            </a:r>
            <a:r>
              <a:rPr lang="ko-KR" altLang="en-US" sz="1100" dirty="0"/>
              <a:t>삭제</a:t>
            </a:r>
            <a:r>
              <a:rPr lang="en-US" altLang="ko-KR" sz="1100" dirty="0"/>
              <a:t>, </a:t>
            </a:r>
            <a:r>
              <a:rPr lang="ko-KR" altLang="en-US" sz="1100" dirty="0"/>
              <a:t>처리정지</a:t>
            </a:r>
            <a:r>
              <a:rPr lang="en-US" altLang="ko-KR" sz="1100" dirty="0"/>
              <a:t>)</a:t>
            </a:r>
            <a:r>
              <a:rPr lang="ko-KR" altLang="en-US" sz="1100" dirty="0"/>
              <a:t>요구서를 받은 날로부터 </a:t>
            </a:r>
            <a:r>
              <a:rPr lang="en-US" altLang="ko-KR" sz="1100" dirty="0"/>
              <a:t>10</a:t>
            </a:r>
            <a:r>
              <a:rPr lang="ko-KR" altLang="en-US" sz="1100" dirty="0"/>
              <a:t>일 이내에 요구사항을 처리하고 그 결과를 정보주체에게 통보합니다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개인정보보호법에서 명기한 사유로 인하여 정보주체의 열람을 연기하거나 거절되는 경우에는 연기 또는 거절의 사유 및 이의제기방법을 개인정보</a:t>
            </a:r>
            <a:r>
              <a:rPr lang="en-US" altLang="ko-KR" sz="1100" dirty="0"/>
              <a:t>(</a:t>
            </a:r>
            <a:r>
              <a:rPr lang="ko-KR" altLang="en-US" sz="1100" dirty="0"/>
              <a:t>열람</a:t>
            </a:r>
            <a:r>
              <a:rPr lang="en-US" altLang="ko-KR" sz="1100" dirty="0"/>
              <a:t>, </a:t>
            </a:r>
            <a:r>
              <a:rPr lang="ko-KR" altLang="en-US" sz="1100" dirty="0"/>
              <a:t>일부열람</a:t>
            </a:r>
            <a:r>
              <a:rPr lang="en-US" altLang="ko-KR" sz="1100" dirty="0"/>
              <a:t>, </a:t>
            </a:r>
            <a:r>
              <a:rPr lang="ko-KR" altLang="en-US" sz="1100" dirty="0"/>
              <a:t>열람연기</a:t>
            </a:r>
            <a:r>
              <a:rPr lang="en-US" altLang="ko-KR" sz="1100" dirty="0"/>
              <a:t>, </a:t>
            </a:r>
            <a:r>
              <a:rPr lang="ko-KR" altLang="en-US" sz="1100" dirty="0"/>
              <a:t>열람거절</a:t>
            </a:r>
            <a:r>
              <a:rPr lang="en-US" altLang="ko-KR" sz="1100" dirty="0"/>
              <a:t>)</a:t>
            </a:r>
            <a:r>
              <a:rPr lang="ko-KR" altLang="en-US" sz="1100" dirty="0"/>
              <a:t>통지서로 발송하며 정당한 사유없이 개인정보 열람 등을 거절할 경우 개인정보 보호책임자에게 이의를 제기 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자</a:t>
            </a:r>
            <a:r>
              <a:rPr lang="en-US" altLang="ko-KR" sz="1100" dirty="0"/>
              <a:t>. </a:t>
            </a:r>
            <a:r>
              <a:rPr lang="ko-KR" altLang="en-US" sz="1100" dirty="0"/>
              <a:t>이용자의 요청에 의해 삭제되는 개인정보는 제</a:t>
            </a:r>
            <a:r>
              <a:rPr lang="en-US" altLang="ko-KR" sz="1100" dirty="0"/>
              <a:t>6</a:t>
            </a:r>
            <a:r>
              <a:rPr lang="ko-KR" altLang="en-US" sz="1100" dirty="0"/>
              <a:t>조의 개인정보의 파기절차 및 파기방법에 따라 처리합니다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차</a:t>
            </a:r>
            <a:r>
              <a:rPr lang="en-US" altLang="ko-KR" sz="1100" dirty="0"/>
              <a:t>. </a:t>
            </a:r>
            <a:r>
              <a:rPr lang="ko-KR" altLang="en-US" sz="1100" dirty="0"/>
              <a:t>개인정보 </a:t>
            </a:r>
            <a:r>
              <a:rPr lang="ko-KR" altLang="en-US" sz="1100" dirty="0" err="1"/>
              <a:t>열람등</a:t>
            </a:r>
            <a:r>
              <a:rPr lang="ko-KR" altLang="en-US" sz="1100" dirty="0"/>
              <a:t> 요구 절차</a:t>
            </a:r>
            <a:endParaRPr lang="en-US" altLang="ko-KR" sz="1100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773AAF8-452C-7585-4213-05E2C1D2D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10</a:t>
            </a:fld>
            <a:endParaRPr lang="ko-KR" altLang="en-US" dirty="0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E94C96C5-6DEE-A6C8-D5BF-14E8AA6D6D4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7" t="4646" r="5609" b="3512"/>
          <a:stretch/>
        </p:blipFill>
        <p:spPr>
          <a:xfrm>
            <a:off x="3152802" y="2480430"/>
            <a:ext cx="2943198" cy="43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951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0A711DA-2D1E-8883-6000-2CFDAD3BA132}"/>
              </a:ext>
            </a:extLst>
          </p:cNvPr>
          <p:cNvSpPr txBox="1"/>
          <p:nvPr/>
        </p:nvSpPr>
        <p:spPr>
          <a:xfrm>
            <a:off x="669484" y="1606709"/>
            <a:ext cx="10558732" cy="2598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이용자들의 개인정보를 처리함에 있어 개인정보가 분실</a:t>
            </a:r>
            <a:r>
              <a:rPr lang="en-US" altLang="ko-KR" sz="1100" dirty="0"/>
              <a:t>, </a:t>
            </a:r>
            <a:r>
              <a:rPr lang="ko-KR" altLang="en-US" sz="1100" dirty="0"/>
              <a:t>도난</a:t>
            </a:r>
            <a:r>
              <a:rPr lang="en-US" altLang="ko-KR" sz="1100" dirty="0"/>
              <a:t>, </a:t>
            </a:r>
            <a:r>
              <a:rPr lang="ko-KR" altLang="en-US" sz="1100" dirty="0"/>
              <a:t>유출</a:t>
            </a:r>
            <a:r>
              <a:rPr lang="en-US" altLang="ko-KR" sz="1100" dirty="0"/>
              <a:t>, </a:t>
            </a:r>
            <a:r>
              <a:rPr lang="ko-KR" altLang="en-US" sz="1100" dirty="0"/>
              <a:t>위조</a:t>
            </a:r>
            <a:r>
              <a:rPr lang="en-US" altLang="ko-KR" sz="1100" dirty="0"/>
              <a:t>, </a:t>
            </a:r>
            <a:r>
              <a:rPr lang="ko-KR" altLang="en-US" sz="1100" dirty="0"/>
              <a:t>변조 또는 훼손되지 않도록 안전성 확보를 위하여 다음과 같은 기술적</a:t>
            </a:r>
            <a:r>
              <a:rPr lang="en-US" altLang="ko-KR" sz="1100" dirty="0"/>
              <a:t>/</a:t>
            </a:r>
            <a:r>
              <a:rPr lang="ko-KR" altLang="en-US" sz="1100" dirty="0"/>
              <a:t>관리적</a:t>
            </a:r>
            <a:r>
              <a:rPr lang="en-US" altLang="ko-KR" sz="1100" dirty="0"/>
              <a:t>/</a:t>
            </a:r>
            <a:r>
              <a:rPr lang="ko-KR" altLang="en-US" sz="1100" dirty="0"/>
              <a:t>물리적 조치를 취하고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관리적 조치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내부관리계획 </a:t>
            </a:r>
            <a:r>
              <a:rPr lang="ko-KR" altLang="en-US" sz="1100" dirty="0" err="1"/>
              <a:t>수립∙시행</a:t>
            </a:r>
            <a:r>
              <a:rPr lang="en-US" altLang="ko-KR" sz="1100" dirty="0"/>
              <a:t>, </a:t>
            </a:r>
            <a:r>
              <a:rPr lang="ko-KR" altLang="en-US" sz="1100" dirty="0"/>
              <a:t>정기적 직원 교육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나</a:t>
            </a:r>
            <a:r>
              <a:rPr lang="en-US" altLang="ko-KR" sz="1100" dirty="0"/>
              <a:t>. </a:t>
            </a:r>
            <a:r>
              <a:rPr lang="ko-KR" altLang="en-US" sz="1100" dirty="0"/>
              <a:t>기술적 조치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개인정보처리시스템 등의 접근권한</a:t>
            </a:r>
            <a:r>
              <a:rPr lang="en-US" altLang="ko-KR" sz="1100" dirty="0"/>
              <a:t>, </a:t>
            </a:r>
            <a:r>
              <a:rPr lang="ko-KR" altLang="en-US" sz="1100" dirty="0"/>
              <a:t>접근통제시스템 설치</a:t>
            </a:r>
            <a:r>
              <a:rPr lang="en-US" altLang="ko-KR" sz="1100" dirty="0"/>
              <a:t>, </a:t>
            </a:r>
            <a:r>
              <a:rPr lang="ko-KR" altLang="en-US" sz="1100" dirty="0"/>
              <a:t>고유식별정보 등의 암호화 보안프로그램 설치</a:t>
            </a:r>
            <a:r>
              <a:rPr lang="en-US" altLang="ko-KR" sz="1100" dirty="0"/>
              <a:t>, </a:t>
            </a:r>
            <a:r>
              <a:rPr lang="ko-KR" altLang="en-US" sz="1100" dirty="0"/>
              <a:t>백신프로그램 주기적 업데이트 및 점검</a:t>
            </a:r>
            <a:r>
              <a:rPr lang="en-US" altLang="ko-KR" sz="1100" dirty="0"/>
              <a:t>, </a:t>
            </a:r>
            <a:r>
              <a:rPr lang="ko-KR" altLang="en-US" sz="1100" dirty="0"/>
              <a:t>해킹 등 외부침입 차단시스템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다</a:t>
            </a:r>
            <a:r>
              <a:rPr lang="en-US" altLang="ko-KR" sz="1100" dirty="0"/>
              <a:t>. </a:t>
            </a:r>
            <a:r>
              <a:rPr lang="ko-KR" altLang="en-US" sz="1100" dirty="0"/>
              <a:t>물리적 조치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전산 및 자료 보관실 등을 별도 구분하여 출입을 통제</a:t>
            </a:r>
            <a:endParaRPr lang="en-US" altLang="ko-KR" sz="11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174477-54DF-845F-1CC5-058360B226B6}"/>
              </a:ext>
            </a:extLst>
          </p:cNvPr>
          <p:cNvSpPr txBox="1"/>
          <p:nvPr/>
        </p:nvSpPr>
        <p:spPr>
          <a:xfrm>
            <a:off x="1204323" y="1165478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8</a:t>
            </a:r>
            <a:r>
              <a:rPr lang="ko-KR" altLang="en-US" sz="1400" b="1" dirty="0">
                <a:latin typeface="+mj-lt"/>
              </a:rPr>
              <a:t>조 개인정보의 기술적</a:t>
            </a:r>
            <a:r>
              <a:rPr lang="en-US" altLang="ko-KR" sz="1400" b="1" dirty="0">
                <a:latin typeface="+mj-lt"/>
              </a:rPr>
              <a:t>/</a:t>
            </a:r>
            <a:r>
              <a:rPr lang="ko-KR" altLang="en-US" sz="1400" b="1" dirty="0">
                <a:latin typeface="+mj-lt"/>
              </a:rPr>
              <a:t>관리적 보호 대책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4601063-C175-FBDC-0BC6-AD7698B70C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64" y="1044804"/>
            <a:ext cx="552381" cy="561905"/>
          </a:xfrm>
          <a:prstGeom prst="rect">
            <a:avLst/>
          </a:prstGeom>
        </p:spPr>
      </p:pic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773AAF8-452C-7585-4213-05E2C1D2D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11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04217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017286-254B-9043-0A58-D005805C8F0E}"/>
              </a:ext>
            </a:extLst>
          </p:cNvPr>
          <p:cNvSpPr txBox="1"/>
          <p:nvPr/>
        </p:nvSpPr>
        <p:spPr>
          <a:xfrm>
            <a:off x="879894" y="1066806"/>
            <a:ext cx="10558732" cy="2598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개인화되고 </a:t>
            </a:r>
            <a:r>
              <a:rPr lang="ko-KR" altLang="en-US" sz="1100" dirty="0" err="1"/>
              <a:t>맞춤화된</a:t>
            </a:r>
            <a:r>
              <a:rPr lang="ko-KR" altLang="en-US" sz="1100" dirty="0"/>
              <a:t> 서비스를 제공하기 위해서 이용자의 정보를 저장하고 수시로 불러오는 ‘쿠키</a:t>
            </a:r>
            <a:r>
              <a:rPr lang="en-US" altLang="ko-KR" sz="1100" dirty="0"/>
              <a:t>(cookie)’</a:t>
            </a:r>
            <a:r>
              <a:rPr lang="ko-KR" altLang="en-US" sz="1100" dirty="0"/>
              <a:t>를 사용합니다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쿠키는 웹사이트를 운영하는데 이용되는 서버가 이용자의 브라우저에게 보내는 아주 작은 텍스트 파일로 이용자 컴퓨터의 하드디스크에 저장됩니다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재단은 이용자에게 개별적인 맞춤서비스를 제공하기 위해 이용정보를 저장하고 수시로 불러오는 ‘쿠키</a:t>
            </a:r>
            <a:r>
              <a:rPr lang="en-US" altLang="ko-KR" sz="1100" dirty="0"/>
              <a:t>(cookie)’</a:t>
            </a:r>
            <a:r>
              <a:rPr lang="ko-KR" altLang="en-US" sz="1100" dirty="0"/>
              <a:t>를 사용합니다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나</a:t>
            </a:r>
            <a:r>
              <a:rPr lang="en-US" altLang="ko-KR" sz="1100" dirty="0"/>
              <a:t>. </a:t>
            </a:r>
            <a:r>
              <a:rPr lang="ko-KR" altLang="en-US" sz="1100" dirty="0"/>
              <a:t>쿠키는 웹사이트를 운영하는데 이용되는 서버</a:t>
            </a:r>
            <a:r>
              <a:rPr lang="en-US" altLang="ko-KR" sz="1100" dirty="0"/>
              <a:t>(http)</a:t>
            </a:r>
            <a:r>
              <a:rPr lang="ko-KR" altLang="en-US" sz="1100" dirty="0"/>
              <a:t>가 이용자의 컴퓨터 브라우저에게 보내는 소량의 정보이며 이용자들의 </a:t>
            </a:r>
            <a:r>
              <a:rPr lang="en-US" altLang="ko-KR" sz="1100" dirty="0"/>
              <a:t>PC </a:t>
            </a:r>
            <a:r>
              <a:rPr lang="ko-KR" altLang="en-US" sz="1100" dirty="0"/>
              <a:t>컴퓨터 내의 하드디스크에 저장되기도 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쿠키의 사용목적 </a:t>
            </a:r>
            <a:r>
              <a:rPr lang="en-US" altLang="ko-KR" sz="1100" dirty="0"/>
              <a:t>: </a:t>
            </a:r>
            <a:r>
              <a:rPr lang="ko-KR" altLang="en-US" sz="1100" dirty="0"/>
              <a:t>이용자가 방문한 각 서비스와 웹 사이트들에 대한 방문 및 이용형태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인기검색어</a:t>
            </a:r>
            <a:r>
              <a:rPr lang="en-US" altLang="ko-KR" sz="1100" dirty="0"/>
              <a:t>, </a:t>
            </a:r>
            <a:r>
              <a:rPr lang="ko-KR" altLang="en-US" sz="1100" dirty="0"/>
              <a:t>보안접속 여부 등을 파악하여 이용자에게 최적화된 정보제공을 위해 사용됩니다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쿠키의 </a:t>
            </a:r>
            <a:r>
              <a:rPr lang="ko-KR" altLang="en-US" sz="1100" dirty="0" err="1"/>
              <a:t>설치∙운영</a:t>
            </a:r>
            <a:r>
              <a:rPr lang="ko-KR" altLang="en-US" sz="1100" dirty="0"/>
              <a:t> 및 거부 </a:t>
            </a:r>
            <a:r>
              <a:rPr lang="en-US" altLang="ko-KR" sz="1100" dirty="0"/>
              <a:t>: </a:t>
            </a:r>
            <a:r>
              <a:rPr lang="ko-KR" altLang="en-US" sz="1100" dirty="0" err="1"/>
              <a:t>웹브라우저</a:t>
            </a:r>
            <a:r>
              <a:rPr lang="ko-KR" altLang="en-US" sz="1100" dirty="0"/>
              <a:t> 상단의 도구 → 인터넷 옵션 → 개인정보 메뉴의 옵션 설정을 통해 쿠키 저장을 거부할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쿠키 저장을 거부할 경우 맞춤형 서비스 이용에 어려움이 발생할 수 있습니다</a:t>
            </a:r>
            <a:r>
              <a:rPr lang="en-US" altLang="ko-KR" sz="1100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851F33-BE04-E4D5-ADC3-4BA8D8AA064C}"/>
              </a:ext>
            </a:extLst>
          </p:cNvPr>
          <p:cNvSpPr txBox="1"/>
          <p:nvPr/>
        </p:nvSpPr>
        <p:spPr>
          <a:xfrm>
            <a:off x="1414733" y="625575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9</a:t>
            </a:r>
            <a:r>
              <a:rPr lang="ko-KR" altLang="en-US" sz="1400" b="1" dirty="0">
                <a:latin typeface="+mj-lt"/>
              </a:rPr>
              <a:t>조 개인정보 자동 수집 장치의 설치</a:t>
            </a:r>
            <a:r>
              <a:rPr lang="en-US" altLang="ko-KR" sz="1400" b="1" dirty="0">
                <a:latin typeface="+mj-lt"/>
              </a:rPr>
              <a:t>.</a:t>
            </a:r>
            <a:r>
              <a:rPr lang="ko-KR" altLang="en-US" sz="1400" b="1" dirty="0">
                <a:latin typeface="+mj-lt"/>
              </a:rPr>
              <a:t>운영 및 거부에 관한 사항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62BE6786-55D3-51AC-807D-311825884D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352" y="504901"/>
            <a:ext cx="552381" cy="56190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3CC2AF1-E073-B79E-88E6-EDA905855C70}"/>
              </a:ext>
            </a:extLst>
          </p:cNvPr>
          <p:cNvSpPr txBox="1"/>
          <p:nvPr/>
        </p:nvSpPr>
        <p:spPr>
          <a:xfrm>
            <a:off x="879894" y="4514841"/>
            <a:ext cx="10558732" cy="1838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재단은 「개인정보보호법」 제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조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항 및 제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조제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항에 따라 「개인정보보호법 시행령」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조의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에 따른 사항을 고려하여 정보주체의 동의 없이 개인정보를 추가적으로 </a:t>
            </a:r>
            <a:r>
              <a:rPr lang="ko-KR" alt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이용∙제공할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수 있습니다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이에 따라 재단이 정보주제의 동의 없이 추가적인 </a:t>
            </a:r>
            <a:r>
              <a:rPr lang="ko-KR" alt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이용∙제공을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하기 위해서 다음과 같은 사항을 고려하였습니다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가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개인정보를 추가적으로 </a:t>
            </a:r>
            <a:r>
              <a:rPr lang="ko-KR" alt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이용∙제공하려는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목적이 수집 목적과 관련성이 있는지 여부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나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개인정보를 수집한 정황 또는 처리 관행에 비추어 볼 때 추가적인 </a:t>
            </a:r>
            <a:r>
              <a:rPr lang="ko-KR" alt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이용∙제공에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대한 예측 가능성이 있는지 여부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개인정보의 추가적인 </a:t>
            </a:r>
            <a:r>
              <a:rPr lang="ko-KR" alt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이용∙제공이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정보주체의 이익을 부당하게 침해하는지 여부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라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가명처리 또는 암호화 등 안전성 확보에 필요한 조치를 하였는지 여부</a:t>
            </a:r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BE2609-0880-E6CC-F36D-5A0AE3FFABF6}"/>
              </a:ext>
            </a:extLst>
          </p:cNvPr>
          <p:cNvSpPr txBox="1"/>
          <p:nvPr/>
        </p:nvSpPr>
        <p:spPr>
          <a:xfrm>
            <a:off x="1414733" y="4073610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10</a:t>
            </a:r>
            <a:r>
              <a:rPr lang="ko-KR" altLang="en-US" sz="1400" b="1" dirty="0">
                <a:latin typeface="+mj-lt"/>
              </a:rPr>
              <a:t>조 추가적인 이용 </a:t>
            </a:r>
            <a:r>
              <a:rPr lang="en-US" altLang="ko-KR" sz="1400" b="1" dirty="0">
                <a:latin typeface="+mj-lt"/>
              </a:rPr>
              <a:t>. </a:t>
            </a:r>
            <a:r>
              <a:rPr lang="ko-KR" altLang="en-US" sz="1400" b="1" dirty="0">
                <a:latin typeface="+mj-lt"/>
              </a:rPr>
              <a:t>제공 판단기준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F94BACBF-BBFF-F8C7-D8B5-B0601C4C02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894" y="4000555"/>
            <a:ext cx="495238" cy="514286"/>
          </a:xfrm>
          <a:prstGeom prst="rect">
            <a:avLst/>
          </a:prstGeom>
        </p:spPr>
      </p:pic>
      <p:sp>
        <p:nvSpPr>
          <p:cNvPr id="10" name="슬라이드 번호 개체 틀 9">
            <a:extLst>
              <a:ext uri="{FF2B5EF4-FFF2-40B4-BE49-F238E27FC236}">
                <a16:creationId xmlns:a16="http://schemas.microsoft.com/office/drawing/2014/main" id="{F078B6F2-88A5-59C8-9C94-1C5E75035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12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16623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35536FB-7116-9E89-E83D-83C437373493}"/>
              </a:ext>
            </a:extLst>
          </p:cNvPr>
          <p:cNvSpPr txBox="1"/>
          <p:nvPr/>
        </p:nvSpPr>
        <p:spPr>
          <a:xfrm>
            <a:off x="810883" y="1029425"/>
            <a:ext cx="10558732" cy="209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재단은 이용자와 원활한 의사소통을 위해서 고객센터를 운영하고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고객센터의 연락처는 다음과 같습니다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[</a:t>
            </a:r>
            <a:r>
              <a:rPr lang="ko-KR" altLang="en-US" sz="1100" dirty="0"/>
              <a:t>고객센터</a:t>
            </a:r>
            <a:r>
              <a:rPr lang="en-US" altLang="ko-KR" sz="1100" dirty="0"/>
              <a:t>]</a:t>
            </a:r>
          </a:p>
          <a:p>
            <a:pPr marL="1085850" lvl="2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/>
              <a:t>전자우편 </a:t>
            </a:r>
            <a:r>
              <a:rPr lang="en-US" altLang="ko-KR" sz="1100" dirty="0"/>
              <a:t>: foresthealing@foresthealing.or.kr</a:t>
            </a:r>
            <a:r>
              <a:rPr lang="ko-KR" altLang="en-US" sz="1100" dirty="0"/>
              <a:t> </a:t>
            </a:r>
            <a:endParaRPr lang="en-US" altLang="ko-KR" sz="1100" dirty="0"/>
          </a:p>
          <a:p>
            <a:pPr marL="1085850" lvl="2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전화번호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: 033-370-7777</a:t>
            </a:r>
          </a:p>
          <a:p>
            <a:pPr marL="1085850" lvl="2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주소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강원도 영월군 </a:t>
            </a:r>
            <a:r>
              <a:rPr lang="ko-KR" alt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상동읍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섬지골길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113</a:t>
            </a:r>
          </a:p>
          <a:p>
            <a:pPr marL="1085850" lvl="2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전화상담은 평일 오전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09:00 ~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오후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06:00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까지 가능합니다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85850" lvl="2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전자우편 및 우편을 이용한 상담은 접수 후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시간 이내에 성실하게 답변 드리겠습니다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다만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근무시간 이후 또는 주말 및 공휴일에는 익일 처리하는 것을 원칙으로 합니다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325056-92F9-B7E3-4888-9DBED3C896DE}"/>
              </a:ext>
            </a:extLst>
          </p:cNvPr>
          <p:cNvSpPr txBox="1"/>
          <p:nvPr/>
        </p:nvSpPr>
        <p:spPr>
          <a:xfrm>
            <a:off x="1345722" y="588194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11</a:t>
            </a:r>
            <a:r>
              <a:rPr lang="ko-KR" altLang="en-US" sz="1400" b="1" dirty="0">
                <a:latin typeface="+mj-lt"/>
              </a:rPr>
              <a:t>조 개인정보의 열람청구를 접수 ∙ 처리하는 부서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843FFD18-4E55-7B23-BB7B-34400C25D7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83" y="515139"/>
            <a:ext cx="495238" cy="51428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8C853DB-A3A8-784E-DC74-08DE253710CF}"/>
              </a:ext>
            </a:extLst>
          </p:cNvPr>
          <p:cNvSpPr txBox="1"/>
          <p:nvPr/>
        </p:nvSpPr>
        <p:spPr>
          <a:xfrm>
            <a:off x="810883" y="4192027"/>
            <a:ext cx="10558732" cy="842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개인정보를 보호하고 개인정보와 관련한 불만을 처리하기 위하여 아래와 같이 개인정보 보호책임자 및 실무담당자를 지정하고 있습니다</a:t>
            </a:r>
            <a:r>
              <a:rPr lang="en-US" altLang="ko-KR" sz="1100" dirty="0"/>
              <a:t>. (</a:t>
            </a:r>
            <a:r>
              <a:rPr lang="ko-KR" altLang="en-US" sz="1100" dirty="0"/>
              <a:t>개인정보보호법 제</a:t>
            </a:r>
            <a:r>
              <a:rPr lang="en-US" altLang="ko-KR" sz="1100" dirty="0"/>
              <a:t>31</a:t>
            </a:r>
            <a:r>
              <a:rPr lang="ko-KR" altLang="en-US" sz="1100" dirty="0"/>
              <a:t>조 제</a:t>
            </a:r>
            <a:r>
              <a:rPr lang="en-US" altLang="ko-KR" sz="1100" dirty="0"/>
              <a:t>1</a:t>
            </a:r>
            <a:r>
              <a:rPr lang="ko-KR" altLang="en-US" sz="1100" dirty="0"/>
              <a:t>항에 따른 개인정보 보호책임자</a:t>
            </a:r>
            <a:r>
              <a:rPr lang="en-US" altLang="ko-KR" sz="1100" dirty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200" dirty="0"/>
              <a:t> </a:t>
            </a:r>
            <a:endParaRPr lang="en-US" altLang="ko-K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1B3005-882E-6848-6D3C-6284C483758E}"/>
              </a:ext>
            </a:extLst>
          </p:cNvPr>
          <p:cNvSpPr txBox="1"/>
          <p:nvPr/>
        </p:nvSpPr>
        <p:spPr>
          <a:xfrm>
            <a:off x="1345722" y="3750796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12</a:t>
            </a:r>
            <a:r>
              <a:rPr lang="ko-KR" altLang="en-US" sz="1400" b="1" dirty="0">
                <a:latin typeface="+mj-lt"/>
              </a:rPr>
              <a:t>조 개인정보 보호책임자 및 담당자의 연락처</a:t>
            </a: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C023515C-3D05-1806-44C5-7CD767F64D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83" y="3677741"/>
            <a:ext cx="495238" cy="514286"/>
          </a:xfrm>
          <a:prstGeom prst="rect">
            <a:avLst/>
          </a:prstGeom>
        </p:spPr>
      </p:pic>
      <p:graphicFrame>
        <p:nvGraphicFramePr>
          <p:cNvPr id="16" name="표 3">
            <a:extLst>
              <a:ext uri="{FF2B5EF4-FFF2-40B4-BE49-F238E27FC236}">
                <a16:creationId xmlns:a16="http://schemas.microsoft.com/office/drawing/2014/main" id="{D5F2F495-90EE-2FDA-ED85-E89664A654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413925"/>
              </p:ext>
            </p:extLst>
          </p:nvPr>
        </p:nvGraphicFramePr>
        <p:xfrm>
          <a:off x="927820" y="4983575"/>
          <a:ext cx="10200255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0051">
                  <a:extLst>
                    <a:ext uri="{9D8B030D-6E8A-4147-A177-3AD203B41FA5}">
                      <a16:colId xmlns:a16="http://schemas.microsoft.com/office/drawing/2014/main" val="3898816785"/>
                    </a:ext>
                  </a:extLst>
                </a:gridCol>
                <a:gridCol w="1707646">
                  <a:extLst>
                    <a:ext uri="{9D8B030D-6E8A-4147-A177-3AD203B41FA5}">
                      <a16:colId xmlns:a16="http://schemas.microsoft.com/office/drawing/2014/main" val="2066399414"/>
                    </a:ext>
                  </a:extLst>
                </a:gridCol>
                <a:gridCol w="1475117">
                  <a:extLst>
                    <a:ext uri="{9D8B030D-6E8A-4147-A177-3AD203B41FA5}">
                      <a16:colId xmlns:a16="http://schemas.microsoft.com/office/drawing/2014/main" val="3779494278"/>
                    </a:ext>
                  </a:extLst>
                </a:gridCol>
                <a:gridCol w="1725283">
                  <a:extLst>
                    <a:ext uri="{9D8B030D-6E8A-4147-A177-3AD203B41FA5}">
                      <a16:colId xmlns:a16="http://schemas.microsoft.com/office/drawing/2014/main" val="99315819"/>
                    </a:ext>
                  </a:extLst>
                </a:gridCol>
                <a:gridCol w="3252158">
                  <a:extLst>
                    <a:ext uri="{9D8B030D-6E8A-4147-A177-3AD203B41FA5}">
                      <a16:colId xmlns:a16="http://schemas.microsoft.com/office/drawing/2014/main" val="25490744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구분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소속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직책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성명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연락처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9172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개인정보 보호 책임자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프로그램 운영팀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rgbClr val="FF0000"/>
                          </a:solidFill>
                        </a:rPr>
                        <a:t>차장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김재훈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jaehoon@foresthealing.or.kr 033-370-7702</a:t>
                      </a:r>
                      <a:endParaRPr lang="ko-KR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6883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개인정보 보호 책임자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rgbClr val="FF0000"/>
                          </a:solidFill>
                        </a:rPr>
                        <a:t>운영지원팀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rgbClr val="FF0000"/>
                          </a:solidFill>
                        </a:rPr>
                        <a:t>과장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/>
                        <a:t>하이얀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yan@foresthealing.or.kr 033-370-7716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4944279"/>
                  </a:ext>
                </a:extLst>
              </a:tr>
            </a:tbl>
          </a:graphicData>
        </a:graphic>
      </p:graphicFrame>
      <p:sp>
        <p:nvSpPr>
          <p:cNvPr id="17" name="슬라이드 번호 개체 틀 16">
            <a:extLst>
              <a:ext uri="{FF2B5EF4-FFF2-40B4-BE49-F238E27FC236}">
                <a16:creationId xmlns:a16="http://schemas.microsoft.com/office/drawing/2014/main" id="{7EF62099-7179-12C1-3ED4-880E0BC32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13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0865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3611F5-3847-9413-FEB7-8DB301845433}"/>
              </a:ext>
            </a:extLst>
          </p:cNvPr>
          <p:cNvSpPr txBox="1"/>
          <p:nvPr/>
        </p:nvSpPr>
        <p:spPr>
          <a:xfrm>
            <a:off x="836762" y="1218570"/>
            <a:ext cx="10558732" cy="4376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이용자는 개인정보침해로 인한 구제를 받기 위하여 개인정보 분쟁조정위원회</a:t>
            </a:r>
            <a:r>
              <a:rPr lang="en-US" altLang="ko-KR" sz="1100" dirty="0"/>
              <a:t>, </a:t>
            </a:r>
            <a:r>
              <a:rPr lang="ko-KR" altLang="en-US" sz="1100" dirty="0"/>
              <a:t>한국인터넷진흥원 개인정보침해신고센터 등에 분쟁해결</a:t>
            </a:r>
            <a:r>
              <a:rPr lang="en-US" altLang="ko-KR" sz="1100" dirty="0"/>
              <a:t>, </a:t>
            </a:r>
            <a:r>
              <a:rPr lang="ko-KR" altLang="en-US" sz="1100" dirty="0"/>
              <a:t>상담 등을 신청할 수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이밖에 기타 개인정보침해의 신고</a:t>
            </a:r>
            <a:r>
              <a:rPr lang="en-US" altLang="ko-KR" sz="1100" dirty="0"/>
              <a:t>, </a:t>
            </a:r>
            <a:r>
              <a:rPr lang="ko-KR" altLang="en-US" sz="1100" dirty="0"/>
              <a:t>상담에 대하여 아래의 기관에 문의하시기 바랍니다</a:t>
            </a:r>
            <a:r>
              <a:rPr lang="en-US" altLang="ko-KR" sz="1100" dirty="0"/>
              <a:t>.</a:t>
            </a: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/>
              <a:t>개인정보 분쟁조정위원회 </a:t>
            </a:r>
            <a:r>
              <a:rPr lang="en-US" altLang="ko-KR" sz="1100" dirty="0"/>
              <a:t>: 1833-6972 </a:t>
            </a:r>
            <a:r>
              <a:rPr lang="en-US" altLang="ko-KR" sz="1100" dirty="0">
                <a:hlinkClick r:id="rId2"/>
              </a:rPr>
              <a:t>www.kopico.go.kr</a:t>
            </a:r>
            <a:endParaRPr lang="en-US" altLang="ko-KR" sz="1100" dirty="0"/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/>
              <a:t>개인정보 침해신고센터 </a:t>
            </a:r>
            <a:r>
              <a:rPr lang="en-US" altLang="ko-KR" sz="1100" dirty="0"/>
              <a:t>: (</a:t>
            </a:r>
            <a:r>
              <a:rPr lang="ko-KR" altLang="en-US" sz="1100" dirty="0"/>
              <a:t>국번없이</a:t>
            </a:r>
            <a:r>
              <a:rPr lang="en-US" altLang="ko-KR" sz="1100" dirty="0"/>
              <a:t>)118 </a:t>
            </a:r>
            <a:r>
              <a:rPr lang="en-US" altLang="ko-KR" sz="1100" b="0" i="0" u="none" strike="noStrike" dirty="0">
                <a:effectLst/>
                <a:latin typeface="-apple-system"/>
                <a:hlinkClick r:id="rId3"/>
              </a:rPr>
              <a:t>privacy.kisa.or.kr</a:t>
            </a:r>
            <a:endParaRPr lang="en-US" altLang="ko-KR" sz="1100" b="0" i="0" u="none" strike="noStrike" dirty="0">
              <a:effectLst/>
              <a:latin typeface="-apple-system"/>
            </a:endParaRP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>
                <a:latin typeface="-apple-system"/>
                <a:cs typeface="Arial" panose="020B0604020202020204" pitchFamily="34" charset="0"/>
              </a:rPr>
              <a:t>대검찰청 사이버범죄수사과 </a:t>
            </a:r>
            <a:r>
              <a:rPr lang="en-US" altLang="ko-KR" sz="1100" dirty="0">
                <a:latin typeface="-apple-system"/>
                <a:cs typeface="Arial" panose="020B0604020202020204" pitchFamily="34" charset="0"/>
              </a:rPr>
              <a:t>: (</a:t>
            </a:r>
            <a:r>
              <a:rPr lang="ko-KR" altLang="en-US" sz="1100" dirty="0">
                <a:latin typeface="-apple-system"/>
                <a:cs typeface="Arial" panose="020B0604020202020204" pitchFamily="34" charset="0"/>
              </a:rPr>
              <a:t>국번없이</a:t>
            </a:r>
            <a:r>
              <a:rPr lang="en-US" altLang="ko-KR" sz="1100" dirty="0">
                <a:latin typeface="-apple-system"/>
                <a:cs typeface="Arial" panose="020B0604020202020204" pitchFamily="34" charset="0"/>
              </a:rPr>
              <a:t>)1301 </a:t>
            </a:r>
            <a:r>
              <a:rPr lang="en-US" altLang="ko-KR" sz="1100" dirty="0">
                <a:latin typeface="-apple-system"/>
                <a:cs typeface="Arial" panose="020B0604020202020204" pitchFamily="34" charset="0"/>
                <a:hlinkClick r:id="rId4"/>
              </a:rPr>
              <a:t>www.spo.go.kr</a:t>
            </a:r>
            <a:endParaRPr lang="en-US" altLang="ko-KR" sz="1100" dirty="0">
              <a:latin typeface="-apple-system"/>
              <a:cs typeface="Arial" panose="020B0604020202020204" pitchFamily="34" charset="0"/>
            </a:endParaRP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>
                <a:latin typeface="-apple-system"/>
                <a:cs typeface="Arial" panose="020B0604020202020204" pitchFamily="34" charset="0"/>
              </a:rPr>
              <a:t>경찰청</a:t>
            </a:r>
            <a:r>
              <a:rPr lang="en-US" altLang="ko-KR" sz="1100" dirty="0">
                <a:latin typeface="-apple-system"/>
                <a:cs typeface="Arial" panose="020B0604020202020204" pitchFamily="34" charset="0"/>
              </a:rPr>
              <a:t> : (</a:t>
            </a:r>
            <a:r>
              <a:rPr lang="ko-KR" altLang="en-US" sz="1100" dirty="0">
                <a:latin typeface="-apple-system"/>
                <a:cs typeface="Arial" panose="020B0604020202020204" pitchFamily="34" charset="0"/>
              </a:rPr>
              <a:t>국번없이</a:t>
            </a:r>
            <a:r>
              <a:rPr lang="en-US" altLang="ko-KR" sz="1100" dirty="0">
                <a:latin typeface="-apple-system"/>
                <a:cs typeface="Arial" panose="020B0604020202020204" pitchFamily="34" charset="0"/>
              </a:rPr>
              <a:t>) 110 ecrm.cyber.go.kr</a:t>
            </a:r>
          </a:p>
          <a:p>
            <a:pPr>
              <a:lnSpc>
                <a:spcPct val="150000"/>
              </a:lnSpc>
            </a:pPr>
            <a:endParaRPr lang="en-US" altLang="ko-KR" sz="1100" dirty="0">
              <a:latin typeface="-apple-system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-apple-system"/>
                <a:cs typeface="Arial" panose="020B0604020202020204" pitchFamily="34" charset="0"/>
              </a:rPr>
              <a:t>나</a:t>
            </a:r>
            <a:r>
              <a:rPr lang="en-US" altLang="ko-KR" sz="1100" dirty="0">
                <a:latin typeface="-apple-system"/>
                <a:cs typeface="Arial" panose="020B0604020202020204" pitchFamily="34" charset="0"/>
              </a:rPr>
              <a:t>.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ʳ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개인정보보호법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ʴ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제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조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개인정보의 열람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제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조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개인정보의 정정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삭제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제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조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개인정보의 처리정지 등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에 대한 이용자의 요구에 대하여 재단이 행한 처분 또는 부작위로 인하여 권리 또는 이익의 침해를 받은 자는 행정심판법이 정하는 바에 따라 행정심판을 청구할 수 있습니다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중앙행정심판위원회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: (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국번없이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) 110 </a:t>
            </a:r>
            <a:r>
              <a:rPr lang="en-US" altLang="ko-KR" sz="1100" dirty="0">
                <a:latin typeface="-apple-system"/>
                <a:hlinkClick r:id="rId5"/>
              </a:rPr>
              <a:t>www.simpan.go.kr</a:t>
            </a:r>
            <a:endParaRPr lang="en-US" altLang="ko-KR" sz="1100" dirty="0">
              <a:latin typeface="-apple-system"/>
            </a:endParaRP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ko-KR" sz="1100" dirty="0">
              <a:latin typeface="-apple-system"/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-apple-system"/>
                <a:cs typeface="Arial" panose="020B0604020202020204" pitchFamily="34" charset="0"/>
              </a:rPr>
              <a:t>다</a:t>
            </a:r>
            <a:r>
              <a:rPr lang="en-US" altLang="ko-KR" sz="1100" dirty="0">
                <a:latin typeface="-apple-system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재단은 정보주체의 개인정보 자기결정권을 보장하고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 침해로 인한 상담 및 피해 구제를 위해 노력하고 있으며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신고나 상담이 필요한 경우 아래의 담당부서로 연락해 주시기 바랍니다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/>
              <a:t>전자우편 </a:t>
            </a:r>
            <a:r>
              <a:rPr lang="en-US" altLang="ko-KR" sz="1100" dirty="0"/>
              <a:t>: foresthealing@foresthealing.or.kr (</a:t>
            </a:r>
            <a:r>
              <a:rPr lang="ko-KR" altLang="en-US" sz="1100" dirty="0" err="1"/>
              <a:t>하이힐링원</a:t>
            </a:r>
            <a:r>
              <a:rPr lang="en-US" altLang="ko-KR" sz="1100" dirty="0"/>
              <a:t>)</a:t>
            </a: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/>
              <a:t>전화번호 </a:t>
            </a:r>
            <a:r>
              <a:rPr lang="en-US" altLang="ko-KR" sz="1100" dirty="0"/>
              <a:t>: 033-370-7702(</a:t>
            </a:r>
            <a:r>
              <a:rPr lang="ko-KR" altLang="en-US" sz="1100" dirty="0"/>
              <a:t>김재훈 </a:t>
            </a:r>
            <a:r>
              <a:rPr lang="ko-KR" altLang="en-US" sz="1100" dirty="0">
                <a:solidFill>
                  <a:srgbClr val="FF0000"/>
                </a:solidFill>
              </a:rPr>
              <a:t>차장</a:t>
            </a:r>
            <a:r>
              <a:rPr lang="en-US" altLang="ko-KR" sz="1100" dirty="0"/>
              <a:t>), 033-370-7716(</a:t>
            </a:r>
            <a:r>
              <a:rPr lang="ko-KR" altLang="en-US" sz="1100" dirty="0" err="1"/>
              <a:t>하이얀</a:t>
            </a:r>
            <a:r>
              <a:rPr lang="ko-KR" altLang="en-US" sz="1100" dirty="0"/>
              <a:t> </a:t>
            </a:r>
            <a:r>
              <a:rPr lang="ko-KR" altLang="en-US" sz="1100" dirty="0">
                <a:solidFill>
                  <a:srgbClr val="FF0000"/>
                </a:solidFill>
              </a:rPr>
              <a:t>과장</a:t>
            </a:r>
            <a:r>
              <a:rPr lang="en-US" altLang="ko-KR" sz="1100" dirty="0"/>
              <a:t>)</a:t>
            </a: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/>
              <a:t>주소 </a:t>
            </a:r>
            <a:r>
              <a:rPr lang="en-US" altLang="ko-KR" sz="1100" dirty="0"/>
              <a:t>: </a:t>
            </a:r>
            <a:r>
              <a:rPr lang="ko-KR" altLang="en-US" sz="1100" dirty="0"/>
              <a:t>강원도 영월군 </a:t>
            </a:r>
            <a:r>
              <a:rPr lang="ko-KR" altLang="en-US" sz="1100" dirty="0" err="1"/>
              <a:t>상동읍</a:t>
            </a:r>
            <a:r>
              <a:rPr lang="ko-KR" altLang="en-US" sz="1100" dirty="0"/>
              <a:t> </a:t>
            </a:r>
            <a:r>
              <a:rPr lang="ko-KR" altLang="en-US" sz="1100" dirty="0" err="1"/>
              <a:t>섬지골길</a:t>
            </a:r>
            <a:r>
              <a:rPr lang="ko-KR" altLang="en-US" sz="1100" dirty="0"/>
              <a:t> </a:t>
            </a:r>
            <a:r>
              <a:rPr lang="en-US" altLang="ko-KR" sz="1100" dirty="0"/>
              <a:t>113</a:t>
            </a: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ko-KR" sz="1100" dirty="0"/>
              <a:t>FAX : 033-378-7500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B3B532-28DC-50FD-D561-B144DF59BB24}"/>
              </a:ext>
            </a:extLst>
          </p:cNvPr>
          <p:cNvSpPr txBox="1"/>
          <p:nvPr/>
        </p:nvSpPr>
        <p:spPr>
          <a:xfrm>
            <a:off x="1371601" y="777339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13</a:t>
            </a:r>
            <a:r>
              <a:rPr lang="ko-KR" altLang="en-US" sz="1400" b="1" dirty="0">
                <a:latin typeface="+mj-lt"/>
              </a:rPr>
              <a:t>조 정보주체의 권익침해에 대한 구제방법 </a:t>
            </a:r>
            <a:endParaRPr lang="en-US" altLang="ko-KR" sz="1400" b="1" dirty="0">
              <a:latin typeface="+mj-lt"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5D3FC68A-6BD5-FAA5-2846-368304919A6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62" y="668699"/>
            <a:ext cx="495238" cy="51428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3A2E1A0-755D-6754-69CE-1EEB4B75E457}"/>
              </a:ext>
            </a:extLst>
          </p:cNvPr>
          <p:cNvSpPr txBox="1"/>
          <p:nvPr/>
        </p:nvSpPr>
        <p:spPr>
          <a:xfrm>
            <a:off x="795068" y="6016674"/>
            <a:ext cx="10558732" cy="56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재단이 운영하는 웹페이지에 포함된 링크 또는 배너를 클릭하여 다른 사이트 또는 웹페이지로 옮겨갈 경우 개인정보 처리방침은 그 사이트 운영기관이 게시한 정책이 적용됨으로 새로 방문한 사이트의 정책을 확인하시기 바랍니다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1A16145-F547-CB5A-B788-E93BFD772941}"/>
              </a:ext>
            </a:extLst>
          </p:cNvPr>
          <p:cNvSpPr txBox="1"/>
          <p:nvPr/>
        </p:nvSpPr>
        <p:spPr>
          <a:xfrm>
            <a:off x="836762" y="5651832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14</a:t>
            </a:r>
            <a:r>
              <a:rPr lang="ko-KR" altLang="en-US" sz="1400" b="1" dirty="0">
                <a:latin typeface="+mj-lt"/>
              </a:rPr>
              <a:t>조 기타</a:t>
            </a:r>
          </a:p>
        </p:txBody>
      </p:sp>
      <p:sp>
        <p:nvSpPr>
          <p:cNvPr id="16" name="슬라이드 번호 개체 틀 15">
            <a:extLst>
              <a:ext uri="{FF2B5EF4-FFF2-40B4-BE49-F238E27FC236}">
                <a16:creationId xmlns:a16="http://schemas.microsoft.com/office/drawing/2014/main" id="{4B3A6EE7-73CD-CCCA-B716-7967C8089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14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43394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A109E089-8070-1961-9B97-B60E7A9E8CC4}"/>
              </a:ext>
            </a:extLst>
          </p:cNvPr>
          <p:cNvSpPr txBox="1"/>
          <p:nvPr/>
        </p:nvSpPr>
        <p:spPr>
          <a:xfrm>
            <a:off x="720868" y="1095080"/>
            <a:ext cx="10558732" cy="56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이 개인정보 처리방침은 </a:t>
            </a:r>
            <a:r>
              <a:rPr lang="en-US" altLang="ko-KR" sz="1100" dirty="0"/>
              <a:t>2024. 6. 21.</a:t>
            </a:r>
            <a:r>
              <a:rPr lang="ko-KR" altLang="en-US" sz="1100" dirty="0"/>
              <a:t>로부터 적용됩니다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나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이전의 개인정보 처리방침은 아래에서 확인할 수 있습니다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08F348-A6B8-1435-A34F-BAFEBAB13951}"/>
              </a:ext>
            </a:extLst>
          </p:cNvPr>
          <p:cNvSpPr txBox="1"/>
          <p:nvPr/>
        </p:nvSpPr>
        <p:spPr>
          <a:xfrm>
            <a:off x="1255707" y="653849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15</a:t>
            </a:r>
            <a:r>
              <a:rPr lang="ko-KR" altLang="en-US" sz="1400" b="1" dirty="0">
                <a:latin typeface="+mj-lt"/>
              </a:rPr>
              <a:t>조 시행일자 </a:t>
            </a:r>
            <a:r>
              <a:rPr lang="en-US" altLang="ko-KR" sz="1400" b="1" dirty="0">
                <a:latin typeface="+mj-lt"/>
              </a:rPr>
              <a:t>: 2024</a:t>
            </a:r>
            <a:r>
              <a:rPr lang="ko-KR" altLang="en-US" sz="1400" b="1" dirty="0">
                <a:latin typeface="+mj-lt"/>
              </a:rPr>
              <a:t>년 </a:t>
            </a:r>
            <a:r>
              <a:rPr lang="en-US" altLang="ko-KR" sz="1400" b="1" dirty="0">
                <a:latin typeface="+mj-lt"/>
              </a:rPr>
              <a:t>6</a:t>
            </a:r>
            <a:r>
              <a:rPr lang="ko-KR" altLang="en-US" sz="1400" b="1" dirty="0">
                <a:latin typeface="+mj-lt"/>
              </a:rPr>
              <a:t>월 </a:t>
            </a:r>
            <a:r>
              <a:rPr lang="en-US" altLang="ko-KR" sz="1400" b="1" dirty="0">
                <a:latin typeface="+mj-lt"/>
              </a:rPr>
              <a:t>21</a:t>
            </a:r>
            <a:r>
              <a:rPr lang="ko-KR" altLang="en-US" sz="1400" b="1" dirty="0">
                <a:latin typeface="+mj-lt"/>
              </a:rPr>
              <a:t>일</a:t>
            </a:r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4A8EF3FC-CE5A-F910-C7DD-622F844157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9" y="550594"/>
            <a:ext cx="495238" cy="514286"/>
          </a:xfrm>
          <a:prstGeom prst="rect">
            <a:avLst/>
          </a:prstGeom>
        </p:spPr>
      </p:pic>
      <p:sp>
        <p:nvSpPr>
          <p:cNvPr id="18" name="슬라이드 번호 개체 틀 17">
            <a:extLst>
              <a:ext uri="{FF2B5EF4-FFF2-40B4-BE49-F238E27FC236}">
                <a16:creationId xmlns:a16="http://schemas.microsoft.com/office/drawing/2014/main" id="{591F9308-6BF4-339E-F0DD-D85F86260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15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805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표 35">
            <a:extLst>
              <a:ext uri="{FF2B5EF4-FFF2-40B4-BE49-F238E27FC236}">
                <a16:creationId xmlns:a16="http://schemas.microsoft.com/office/drawing/2014/main" id="{D15F9B96-8800-CF71-837D-3BE3E0E010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855830"/>
              </p:ext>
            </p:extLst>
          </p:nvPr>
        </p:nvGraphicFramePr>
        <p:xfrm>
          <a:off x="370937" y="1487417"/>
          <a:ext cx="11274723" cy="46804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8241">
                  <a:extLst>
                    <a:ext uri="{9D8B030D-6E8A-4147-A177-3AD203B41FA5}">
                      <a16:colId xmlns:a16="http://schemas.microsoft.com/office/drawing/2014/main" val="1946592285"/>
                    </a:ext>
                  </a:extLst>
                </a:gridCol>
                <a:gridCol w="3758241">
                  <a:extLst>
                    <a:ext uri="{9D8B030D-6E8A-4147-A177-3AD203B41FA5}">
                      <a16:colId xmlns:a16="http://schemas.microsoft.com/office/drawing/2014/main" val="2766357183"/>
                    </a:ext>
                  </a:extLst>
                </a:gridCol>
                <a:gridCol w="3758241">
                  <a:extLst>
                    <a:ext uri="{9D8B030D-6E8A-4147-A177-3AD203B41FA5}">
                      <a16:colId xmlns:a16="http://schemas.microsoft.com/office/drawing/2014/main" val="103226232"/>
                    </a:ext>
                  </a:extLst>
                </a:gridCol>
              </a:tblGrid>
              <a:tr h="780078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149456"/>
                  </a:ext>
                </a:extLst>
              </a:tr>
              <a:tr h="780078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4154927"/>
                  </a:ext>
                </a:extLst>
              </a:tr>
              <a:tr h="780078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445093"/>
                  </a:ext>
                </a:extLst>
              </a:tr>
              <a:tr h="780078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484520"/>
                  </a:ext>
                </a:extLst>
              </a:tr>
              <a:tr h="780078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612159"/>
                  </a:ext>
                </a:extLst>
              </a:tr>
              <a:tr h="780078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990476"/>
                  </a:ext>
                </a:extLst>
              </a:tr>
            </a:tbl>
          </a:graphicData>
        </a:graphic>
      </p:graphicFrame>
      <p:pic>
        <p:nvPicPr>
          <p:cNvPr id="36" name="그림 35">
            <a:extLst>
              <a:ext uri="{FF2B5EF4-FFF2-40B4-BE49-F238E27FC236}">
                <a16:creationId xmlns:a16="http://schemas.microsoft.com/office/drawing/2014/main" id="{7F7AAB8D-F885-FC93-0F29-9660D60649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8" r="79856"/>
          <a:stretch/>
        </p:blipFill>
        <p:spPr>
          <a:xfrm>
            <a:off x="505405" y="1644495"/>
            <a:ext cx="574922" cy="619048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55639337-DEA7-17C0-3B73-693A266C4719}"/>
              </a:ext>
            </a:extLst>
          </p:cNvPr>
          <p:cNvSpPr txBox="1"/>
          <p:nvPr/>
        </p:nvSpPr>
        <p:spPr>
          <a:xfrm>
            <a:off x="1080328" y="1822948"/>
            <a:ext cx="25743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1</a:t>
            </a:r>
            <a:r>
              <a:rPr lang="ko-KR" altLang="en-US" sz="1200" b="1" dirty="0">
                <a:latin typeface="+mj-lt"/>
              </a:rPr>
              <a:t>조 개인정보의 수집 ∙ 이용 목적</a:t>
            </a:r>
          </a:p>
        </p:txBody>
      </p:sp>
      <p:pic>
        <p:nvPicPr>
          <p:cNvPr id="38" name="그림 37">
            <a:extLst>
              <a:ext uri="{FF2B5EF4-FFF2-40B4-BE49-F238E27FC236}">
                <a16:creationId xmlns:a16="http://schemas.microsoft.com/office/drawing/2014/main" id="{5F2EC03D-A213-2B30-6722-8EDC7CB8376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18" r="86375" b="2"/>
          <a:stretch/>
        </p:blipFill>
        <p:spPr>
          <a:xfrm>
            <a:off x="4215444" y="1711839"/>
            <a:ext cx="545012" cy="488709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469C680A-D3A2-B6AD-2473-8AAAE647D21C}"/>
              </a:ext>
            </a:extLst>
          </p:cNvPr>
          <p:cNvSpPr txBox="1"/>
          <p:nvPr/>
        </p:nvSpPr>
        <p:spPr>
          <a:xfrm>
            <a:off x="4829468" y="1802304"/>
            <a:ext cx="3285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2</a:t>
            </a:r>
            <a:r>
              <a:rPr lang="ko-KR" altLang="en-US" sz="1200" b="1" dirty="0">
                <a:latin typeface="+mj-lt"/>
              </a:rPr>
              <a:t>조 수집하는 개인정보의 항목 및 </a:t>
            </a:r>
            <a:endParaRPr lang="en-US" altLang="ko-KR" sz="1200" b="1" dirty="0">
              <a:latin typeface="+mj-lt"/>
            </a:endParaRPr>
          </a:p>
          <a:p>
            <a:r>
              <a:rPr lang="ko-KR" altLang="en-US" sz="1200" b="1" dirty="0">
                <a:latin typeface="+mj-lt"/>
              </a:rPr>
              <a:t>수집근거</a:t>
            </a:r>
          </a:p>
        </p:txBody>
      </p:sp>
      <p:pic>
        <p:nvPicPr>
          <p:cNvPr id="40" name="그림 39">
            <a:extLst>
              <a:ext uri="{FF2B5EF4-FFF2-40B4-BE49-F238E27FC236}">
                <a16:creationId xmlns:a16="http://schemas.microsoft.com/office/drawing/2014/main" id="{629378D6-0780-A88F-C2DE-2314F442AB7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132"/>
          <a:stretch/>
        </p:blipFill>
        <p:spPr>
          <a:xfrm>
            <a:off x="7993823" y="1638643"/>
            <a:ext cx="531962" cy="561905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74F63A14-9E4A-ABB8-0C4F-7211E6D95FD8}"/>
              </a:ext>
            </a:extLst>
          </p:cNvPr>
          <p:cNvSpPr txBox="1"/>
          <p:nvPr/>
        </p:nvSpPr>
        <p:spPr>
          <a:xfrm>
            <a:off x="8525785" y="1765706"/>
            <a:ext cx="28221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3</a:t>
            </a:r>
            <a:r>
              <a:rPr lang="ko-KR" altLang="en-US" sz="1200" b="1" dirty="0">
                <a:latin typeface="+mj-lt"/>
              </a:rPr>
              <a:t>조 개인정보의 보유 및 이용기간</a:t>
            </a:r>
          </a:p>
        </p:txBody>
      </p:sp>
      <p:pic>
        <p:nvPicPr>
          <p:cNvPr id="42" name="그림 41">
            <a:extLst>
              <a:ext uri="{FF2B5EF4-FFF2-40B4-BE49-F238E27FC236}">
                <a16:creationId xmlns:a16="http://schemas.microsoft.com/office/drawing/2014/main" id="{10A83985-3DF2-2CAE-49F4-ED0E014E1C6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107"/>
          <a:stretch/>
        </p:blipFill>
        <p:spPr>
          <a:xfrm>
            <a:off x="565618" y="2399645"/>
            <a:ext cx="514709" cy="561905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2095588A-1028-CFCF-7589-FBF1103BD1B3}"/>
              </a:ext>
            </a:extLst>
          </p:cNvPr>
          <p:cNvSpPr txBox="1"/>
          <p:nvPr/>
        </p:nvSpPr>
        <p:spPr>
          <a:xfrm>
            <a:off x="1080328" y="2526709"/>
            <a:ext cx="3135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4</a:t>
            </a:r>
            <a:r>
              <a:rPr lang="ko-KR" altLang="en-US" sz="1200" b="1" dirty="0">
                <a:latin typeface="+mj-lt"/>
              </a:rPr>
              <a:t>조 개인정보의 제</a:t>
            </a:r>
            <a:r>
              <a:rPr lang="en-US" altLang="ko-KR" sz="1200" b="1" dirty="0">
                <a:latin typeface="+mj-lt"/>
              </a:rPr>
              <a:t>3</a:t>
            </a:r>
            <a:r>
              <a:rPr lang="ko-KR" altLang="en-US" sz="1200" b="1" dirty="0">
                <a:latin typeface="+mj-lt"/>
              </a:rPr>
              <a:t>자 제공에 관한 사항</a:t>
            </a:r>
          </a:p>
        </p:txBody>
      </p:sp>
      <p:pic>
        <p:nvPicPr>
          <p:cNvPr id="44" name="그림 43">
            <a:extLst>
              <a:ext uri="{FF2B5EF4-FFF2-40B4-BE49-F238E27FC236}">
                <a16:creationId xmlns:a16="http://schemas.microsoft.com/office/drawing/2014/main" id="{B10A7426-2F7C-AF51-21B4-8C33BEA85A5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943"/>
          <a:stretch/>
        </p:blipFill>
        <p:spPr>
          <a:xfrm>
            <a:off x="4215444" y="2368868"/>
            <a:ext cx="557841" cy="561905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2AB31D7C-00E8-4006-8739-CBB227E9CAB1}"/>
              </a:ext>
            </a:extLst>
          </p:cNvPr>
          <p:cNvSpPr txBox="1"/>
          <p:nvPr/>
        </p:nvSpPr>
        <p:spPr>
          <a:xfrm>
            <a:off x="4829468" y="2511320"/>
            <a:ext cx="2970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5</a:t>
            </a:r>
            <a:r>
              <a:rPr lang="ko-KR" altLang="en-US" sz="1200" b="1" dirty="0">
                <a:latin typeface="+mj-lt"/>
              </a:rPr>
              <a:t>조 개인정보의 파기절차 및 파기방법</a:t>
            </a:r>
          </a:p>
        </p:txBody>
      </p:sp>
      <p:pic>
        <p:nvPicPr>
          <p:cNvPr id="46" name="그림 45">
            <a:extLst>
              <a:ext uri="{FF2B5EF4-FFF2-40B4-BE49-F238E27FC236}">
                <a16:creationId xmlns:a16="http://schemas.microsoft.com/office/drawing/2014/main" id="{6D4BB923-250E-901B-93DA-496F2E304A82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40"/>
          <a:stretch/>
        </p:blipFill>
        <p:spPr>
          <a:xfrm>
            <a:off x="8019702" y="2368867"/>
            <a:ext cx="506083" cy="561905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9756E379-C2BB-07B0-821E-E64AD9F7B0FE}"/>
              </a:ext>
            </a:extLst>
          </p:cNvPr>
          <p:cNvSpPr txBox="1"/>
          <p:nvPr/>
        </p:nvSpPr>
        <p:spPr>
          <a:xfrm>
            <a:off x="8525785" y="2495931"/>
            <a:ext cx="2428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6</a:t>
            </a:r>
            <a:r>
              <a:rPr lang="ko-KR" altLang="en-US" sz="1200" b="1" dirty="0">
                <a:latin typeface="+mj-lt"/>
              </a:rPr>
              <a:t>조 개인정보의 처리위탁</a:t>
            </a:r>
          </a:p>
        </p:txBody>
      </p:sp>
      <p:pic>
        <p:nvPicPr>
          <p:cNvPr id="48" name="그림 47">
            <a:extLst>
              <a:ext uri="{FF2B5EF4-FFF2-40B4-BE49-F238E27FC236}">
                <a16:creationId xmlns:a16="http://schemas.microsoft.com/office/drawing/2014/main" id="{8BCD052E-183D-FDDD-6D0E-1C1824745346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234"/>
          <a:stretch/>
        </p:blipFill>
        <p:spPr>
          <a:xfrm>
            <a:off x="526211" y="3193939"/>
            <a:ext cx="1075426" cy="561905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475AF51C-D0AD-74EF-0C61-F9F7BD240AF9}"/>
              </a:ext>
            </a:extLst>
          </p:cNvPr>
          <p:cNvSpPr txBox="1"/>
          <p:nvPr/>
        </p:nvSpPr>
        <p:spPr>
          <a:xfrm>
            <a:off x="1541255" y="3287446"/>
            <a:ext cx="3690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7</a:t>
            </a:r>
            <a:r>
              <a:rPr lang="ko-KR" altLang="en-US" sz="1200" b="1" dirty="0">
                <a:latin typeface="+mj-lt"/>
              </a:rPr>
              <a:t>조 이용자 및 법정대리인의 </a:t>
            </a:r>
            <a:endParaRPr lang="en-US" altLang="ko-KR" sz="1200" b="1" dirty="0">
              <a:latin typeface="+mj-lt"/>
            </a:endParaRPr>
          </a:p>
          <a:p>
            <a:r>
              <a:rPr lang="ko-KR" altLang="en-US" sz="1200" b="1" dirty="0">
                <a:latin typeface="+mj-lt"/>
              </a:rPr>
              <a:t>권리와 그 행사방법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927598A-0125-E044-0260-55BD29762F7E}"/>
              </a:ext>
            </a:extLst>
          </p:cNvPr>
          <p:cNvSpPr txBox="1"/>
          <p:nvPr/>
        </p:nvSpPr>
        <p:spPr>
          <a:xfrm>
            <a:off x="4779135" y="3339780"/>
            <a:ext cx="3285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8</a:t>
            </a:r>
            <a:r>
              <a:rPr lang="ko-KR" altLang="en-US" sz="1200" b="1" dirty="0">
                <a:latin typeface="+mj-lt"/>
              </a:rPr>
              <a:t>조 개인정보의 기술적</a:t>
            </a:r>
            <a:r>
              <a:rPr lang="en-US" altLang="ko-KR" sz="1200" b="1" dirty="0">
                <a:latin typeface="+mj-lt"/>
              </a:rPr>
              <a:t>/</a:t>
            </a:r>
            <a:r>
              <a:rPr lang="ko-KR" altLang="en-US" sz="1200" b="1" dirty="0">
                <a:latin typeface="+mj-lt"/>
              </a:rPr>
              <a:t>관리적 보호 대책</a:t>
            </a:r>
          </a:p>
        </p:txBody>
      </p:sp>
      <p:pic>
        <p:nvPicPr>
          <p:cNvPr id="51" name="그림 50">
            <a:extLst>
              <a:ext uri="{FF2B5EF4-FFF2-40B4-BE49-F238E27FC236}">
                <a16:creationId xmlns:a16="http://schemas.microsoft.com/office/drawing/2014/main" id="{B0684F29-60AE-DAEA-D1A6-47BB917D65D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361" y="3193939"/>
            <a:ext cx="552381" cy="561905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803988A7-B18A-330A-2242-2E1A1B51E32F}"/>
              </a:ext>
            </a:extLst>
          </p:cNvPr>
          <p:cNvSpPr txBox="1"/>
          <p:nvPr/>
        </p:nvSpPr>
        <p:spPr>
          <a:xfrm>
            <a:off x="8546205" y="3264279"/>
            <a:ext cx="3038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9</a:t>
            </a:r>
            <a:r>
              <a:rPr lang="ko-KR" altLang="en-US" sz="1200" b="1" dirty="0">
                <a:latin typeface="+mj-lt"/>
              </a:rPr>
              <a:t>조 개인정보 자동 수집 장치의 설치 ∙ </a:t>
            </a:r>
            <a:endParaRPr lang="en-US" altLang="ko-KR" sz="1200" b="1" dirty="0">
              <a:latin typeface="+mj-lt"/>
            </a:endParaRPr>
          </a:p>
          <a:p>
            <a:r>
              <a:rPr lang="ko-KR" altLang="en-US" sz="1200" b="1" dirty="0">
                <a:latin typeface="+mj-lt"/>
              </a:rPr>
              <a:t>운영 및 거부에 관한 사항</a:t>
            </a:r>
          </a:p>
        </p:txBody>
      </p:sp>
      <p:pic>
        <p:nvPicPr>
          <p:cNvPr id="53" name="그림 52">
            <a:extLst>
              <a:ext uri="{FF2B5EF4-FFF2-40B4-BE49-F238E27FC236}">
                <a16:creationId xmlns:a16="http://schemas.microsoft.com/office/drawing/2014/main" id="{9CE4C139-460F-0988-B505-4670AF58B09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823" y="3193939"/>
            <a:ext cx="552381" cy="561905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9EF629BB-F4CB-9AC5-0529-1F201DF16338}"/>
              </a:ext>
            </a:extLst>
          </p:cNvPr>
          <p:cNvSpPr txBox="1"/>
          <p:nvPr/>
        </p:nvSpPr>
        <p:spPr>
          <a:xfrm>
            <a:off x="1079846" y="3974361"/>
            <a:ext cx="2842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10</a:t>
            </a:r>
            <a:r>
              <a:rPr lang="ko-KR" altLang="en-US" sz="1200" b="1" dirty="0">
                <a:latin typeface="+mj-lt"/>
              </a:rPr>
              <a:t>조 추가적인 이용 </a:t>
            </a:r>
            <a:r>
              <a:rPr lang="en-US" altLang="ko-KR" sz="1200" b="1" dirty="0">
                <a:latin typeface="+mj-lt"/>
              </a:rPr>
              <a:t>. </a:t>
            </a:r>
            <a:r>
              <a:rPr lang="ko-KR" altLang="en-US" sz="1200" b="1" dirty="0">
                <a:latin typeface="+mj-lt"/>
              </a:rPr>
              <a:t>제공 판단기준</a:t>
            </a:r>
          </a:p>
        </p:txBody>
      </p:sp>
      <p:pic>
        <p:nvPicPr>
          <p:cNvPr id="55" name="그림 54">
            <a:extLst>
              <a:ext uri="{FF2B5EF4-FFF2-40B4-BE49-F238E27FC236}">
                <a16:creationId xmlns:a16="http://schemas.microsoft.com/office/drawing/2014/main" id="{AB9BCBAB-50CD-4746-EB42-7ADF96721E0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54" y="3901306"/>
            <a:ext cx="495238" cy="514286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C54F1003-0D8A-709C-0A47-CB3CDDB91D3C}"/>
              </a:ext>
            </a:extLst>
          </p:cNvPr>
          <p:cNvSpPr txBox="1"/>
          <p:nvPr/>
        </p:nvSpPr>
        <p:spPr>
          <a:xfrm>
            <a:off x="4773286" y="3955017"/>
            <a:ext cx="3690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11</a:t>
            </a:r>
            <a:r>
              <a:rPr lang="ko-KR" altLang="en-US" sz="1200" b="1" dirty="0">
                <a:latin typeface="+mj-lt"/>
              </a:rPr>
              <a:t>조 개인정보의 열람청구를 접수 ∙ </a:t>
            </a:r>
            <a:endParaRPr lang="en-US" altLang="ko-KR" sz="1200" b="1" dirty="0">
              <a:latin typeface="+mj-lt"/>
            </a:endParaRPr>
          </a:p>
          <a:p>
            <a:r>
              <a:rPr lang="ko-KR" altLang="en-US" sz="1200" b="1" dirty="0">
                <a:latin typeface="+mj-lt"/>
              </a:rPr>
              <a:t>처리하는 부서</a:t>
            </a:r>
          </a:p>
        </p:txBody>
      </p:sp>
      <p:pic>
        <p:nvPicPr>
          <p:cNvPr id="57" name="그림 56">
            <a:extLst>
              <a:ext uri="{FF2B5EF4-FFF2-40B4-BE49-F238E27FC236}">
                <a16:creationId xmlns:a16="http://schemas.microsoft.com/office/drawing/2014/main" id="{A39CBC5A-0527-6427-ECF7-74B396ECE32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446" y="3881962"/>
            <a:ext cx="495238" cy="514286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DA8C9C1B-7875-A819-5AA9-90EC96896461}"/>
              </a:ext>
            </a:extLst>
          </p:cNvPr>
          <p:cNvSpPr txBox="1"/>
          <p:nvPr/>
        </p:nvSpPr>
        <p:spPr>
          <a:xfrm>
            <a:off x="8525785" y="3943583"/>
            <a:ext cx="3155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12</a:t>
            </a:r>
            <a:r>
              <a:rPr lang="ko-KR" altLang="en-US" sz="1200" b="1" dirty="0">
                <a:latin typeface="+mj-lt"/>
              </a:rPr>
              <a:t>조 개인정보 보호책임자 및 담당자의 연락처</a:t>
            </a:r>
          </a:p>
        </p:txBody>
      </p:sp>
      <p:pic>
        <p:nvPicPr>
          <p:cNvPr id="59" name="그림 58">
            <a:extLst>
              <a:ext uri="{FF2B5EF4-FFF2-40B4-BE49-F238E27FC236}">
                <a16:creationId xmlns:a16="http://schemas.microsoft.com/office/drawing/2014/main" id="{8C39FCC1-5583-32A5-A9D3-82A8F72F250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5832" y="3870528"/>
            <a:ext cx="495238" cy="514286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231714D9-137B-1CA0-B0ED-27F50D93C74D}"/>
              </a:ext>
            </a:extLst>
          </p:cNvPr>
          <p:cNvSpPr txBox="1"/>
          <p:nvPr/>
        </p:nvSpPr>
        <p:spPr>
          <a:xfrm>
            <a:off x="1040244" y="4774745"/>
            <a:ext cx="2770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13</a:t>
            </a:r>
            <a:r>
              <a:rPr lang="ko-KR" altLang="en-US" sz="1200" b="1" dirty="0">
                <a:latin typeface="+mj-lt"/>
              </a:rPr>
              <a:t>조 정보주체의 권익침해에 대한 구제방법 </a:t>
            </a:r>
            <a:endParaRPr lang="en-US" altLang="ko-KR" sz="1200" b="1" dirty="0">
              <a:latin typeface="+mj-lt"/>
            </a:endParaRPr>
          </a:p>
        </p:txBody>
      </p:sp>
      <p:pic>
        <p:nvPicPr>
          <p:cNvPr id="61" name="그림 60">
            <a:extLst>
              <a:ext uri="{FF2B5EF4-FFF2-40B4-BE49-F238E27FC236}">
                <a16:creationId xmlns:a16="http://schemas.microsoft.com/office/drawing/2014/main" id="{D48BF120-26E8-0348-0D1A-FC878B9F253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05" y="4666105"/>
            <a:ext cx="495238" cy="514286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2D7A5129-D081-4CD9-93AA-01A998DE46C1}"/>
              </a:ext>
            </a:extLst>
          </p:cNvPr>
          <p:cNvSpPr txBox="1"/>
          <p:nvPr/>
        </p:nvSpPr>
        <p:spPr>
          <a:xfrm>
            <a:off x="4773286" y="4737088"/>
            <a:ext cx="28018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14</a:t>
            </a:r>
            <a:r>
              <a:rPr lang="ko-KR" altLang="en-US" sz="1200" b="1" dirty="0">
                <a:latin typeface="+mj-lt"/>
              </a:rPr>
              <a:t>조 개인정보 관리수준진단</a:t>
            </a:r>
          </a:p>
        </p:txBody>
      </p:sp>
      <p:pic>
        <p:nvPicPr>
          <p:cNvPr id="63" name="그림 62">
            <a:extLst>
              <a:ext uri="{FF2B5EF4-FFF2-40B4-BE49-F238E27FC236}">
                <a16:creationId xmlns:a16="http://schemas.microsoft.com/office/drawing/2014/main" id="{FD8BBDAA-9951-DCA2-73C6-497D6E65114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446" y="4664033"/>
            <a:ext cx="495238" cy="514286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4A602B6D-5AF1-A486-B0F7-7003B165441C}"/>
              </a:ext>
            </a:extLst>
          </p:cNvPr>
          <p:cNvSpPr txBox="1"/>
          <p:nvPr/>
        </p:nvSpPr>
        <p:spPr>
          <a:xfrm>
            <a:off x="8546204" y="4757522"/>
            <a:ext cx="22836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15</a:t>
            </a:r>
            <a:r>
              <a:rPr lang="ko-KR" altLang="en-US" sz="1200" b="1" dirty="0">
                <a:latin typeface="+mj-lt"/>
              </a:rPr>
              <a:t>조 기타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069A875-E9DF-3A37-85D1-766449BE7116}"/>
              </a:ext>
            </a:extLst>
          </p:cNvPr>
          <p:cNvSpPr txBox="1"/>
          <p:nvPr/>
        </p:nvSpPr>
        <p:spPr>
          <a:xfrm>
            <a:off x="1000643" y="5691509"/>
            <a:ext cx="29214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16</a:t>
            </a:r>
            <a:r>
              <a:rPr lang="ko-KR" altLang="en-US" sz="1200" b="1" dirty="0">
                <a:latin typeface="+mj-lt"/>
              </a:rPr>
              <a:t>조 시행일자 </a:t>
            </a:r>
            <a:r>
              <a:rPr lang="en-US" altLang="ko-KR" sz="1200" b="1" dirty="0">
                <a:latin typeface="+mj-lt"/>
              </a:rPr>
              <a:t>: 2023</a:t>
            </a:r>
            <a:r>
              <a:rPr lang="ko-KR" altLang="en-US" sz="1200" b="1" dirty="0">
                <a:latin typeface="+mj-lt"/>
              </a:rPr>
              <a:t>년 </a:t>
            </a:r>
            <a:r>
              <a:rPr lang="en-US" altLang="ko-KR" sz="1200" b="1" dirty="0">
                <a:latin typeface="+mj-lt"/>
              </a:rPr>
              <a:t>4</a:t>
            </a:r>
            <a:r>
              <a:rPr lang="ko-KR" altLang="en-US" sz="1200" b="1" dirty="0">
                <a:latin typeface="+mj-lt"/>
              </a:rPr>
              <a:t>월 </a:t>
            </a:r>
            <a:r>
              <a:rPr lang="en-US" altLang="ko-KR" sz="1200" b="1" dirty="0">
                <a:latin typeface="+mj-lt"/>
              </a:rPr>
              <a:t>10</a:t>
            </a:r>
            <a:r>
              <a:rPr lang="ko-KR" altLang="en-US" sz="1200" b="1" dirty="0">
                <a:latin typeface="+mj-lt"/>
              </a:rPr>
              <a:t>일</a:t>
            </a:r>
          </a:p>
        </p:txBody>
      </p:sp>
      <p:pic>
        <p:nvPicPr>
          <p:cNvPr id="66" name="그림 65">
            <a:extLst>
              <a:ext uri="{FF2B5EF4-FFF2-40B4-BE49-F238E27FC236}">
                <a16:creationId xmlns:a16="http://schemas.microsoft.com/office/drawing/2014/main" id="{A7B35F1C-9B9F-349D-EA07-E5E7188C1E0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05" y="5588254"/>
            <a:ext cx="495238" cy="514286"/>
          </a:xfrm>
          <a:prstGeom prst="rect">
            <a:avLst/>
          </a:prstGeom>
        </p:spPr>
      </p:pic>
      <p:sp>
        <p:nvSpPr>
          <p:cNvPr id="67" name="슬라이드 번호 개체 틀 66">
            <a:extLst>
              <a:ext uri="{FF2B5EF4-FFF2-40B4-BE49-F238E27FC236}">
                <a16:creationId xmlns:a16="http://schemas.microsoft.com/office/drawing/2014/main" id="{AF204222-BB08-A33D-647D-90F6469ED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6082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CE6702-938E-2B17-A853-CFCB24A87ED8}"/>
              </a:ext>
            </a:extLst>
          </p:cNvPr>
          <p:cNvSpPr txBox="1"/>
          <p:nvPr/>
        </p:nvSpPr>
        <p:spPr>
          <a:xfrm>
            <a:off x="879894" y="586596"/>
            <a:ext cx="10558732" cy="2603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1100" b="0" i="0" dirty="0" err="1">
                <a:solidFill>
                  <a:srgbClr val="000000"/>
                </a:solidFill>
                <a:effectLst/>
                <a:latin typeface="Jost"/>
              </a:rPr>
              <a:t>산림힐링재단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(</a:t>
            </a:r>
            <a:r>
              <a:rPr lang="ko-KR" altLang="en-US" sz="1100" b="0" i="0" dirty="0" err="1">
                <a:solidFill>
                  <a:srgbClr val="000000"/>
                </a:solidFill>
                <a:effectLst/>
                <a:latin typeface="Jost"/>
              </a:rPr>
              <a:t>이하＂재단＂이라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 함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)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이 처리하는 모든 개인정보는 관련법령에 근거하거나 정보주체의 동의에 의하여 처리되고 있습니다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.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「</a:t>
            </a:r>
            <a:r>
              <a:rPr lang="ko-KR" altLang="en-US" sz="1100" b="0" i="0" dirty="0" err="1">
                <a:solidFill>
                  <a:srgbClr val="000000"/>
                </a:solidFill>
                <a:effectLst/>
                <a:latin typeface="Jost"/>
              </a:rPr>
              <a:t>개인정보보호법」은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 개인정보의 처리에 대한 일반적 규범을 제시하고 있으며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,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회사는 이러한 법령의 규정에 따라 개인정보를 적법하고 적정하게 처리할 것입니다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.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또한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,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재단은 관련 법령에서 규정한 바에 따라서 재단에서 보유하고 있는 개인 정보에 대한 열람청구권 및 정정청구권 등 이용자의 권익을 존중하며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,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이용자는 이러한 법령상 권익의 침해 등에 대하여 행정심판법에서 정하는 바에 따라서 행정심판을 청구할 수 있습니다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.</a:t>
            </a:r>
          </a:p>
          <a:p>
            <a:pPr algn="l">
              <a:lnSpc>
                <a:spcPct val="150000"/>
              </a:lnSpc>
            </a:pPr>
            <a:endParaRPr lang="en-US" altLang="ko-KR" sz="1100" b="0" i="0" dirty="0">
              <a:solidFill>
                <a:srgbClr val="000000"/>
              </a:solidFill>
              <a:effectLst/>
              <a:latin typeface="Jost"/>
            </a:endParaRPr>
          </a:p>
          <a:p>
            <a:pPr algn="l">
              <a:lnSpc>
                <a:spcPct val="150000"/>
              </a:lnSpc>
            </a:pP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개인정보 처리방침은 현행 「</a:t>
            </a:r>
            <a:r>
              <a:rPr lang="ko-KR" altLang="en-US" sz="1100" b="0" i="0" dirty="0" err="1">
                <a:solidFill>
                  <a:srgbClr val="000000"/>
                </a:solidFill>
                <a:effectLst/>
                <a:latin typeface="Jost"/>
              </a:rPr>
              <a:t>개인정보보호법」에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 근거를 두고 있습니다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.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회사에서 운영하고 있는 웹사이트는 다음과 같으며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,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이방침은 별도의 설명이 없는 한 재단에서 운용하는 모든 웹사이트에 적용됨을 알려드립니다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.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다만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,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재단 내 담당조직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(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팀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,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파트 등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)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에서 특정 웹사이트에 별도의 개인정보 처리방침을 제정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.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시행하는 경우 이에 따르고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,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이를 해당 조직이 운영하는 홈페이지에 게시함을 알려드립니다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하이힐링원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100" b="0" i="0" u="none" strike="noStrike" dirty="0">
                <a:solidFill>
                  <a:srgbClr val="666666"/>
                </a:solidFill>
                <a:effectLst/>
                <a:latin typeface="-apple-system"/>
                <a:hlinkClick r:id="rId2"/>
              </a:rPr>
              <a:t>www.foresthealing.or.kr</a:t>
            </a:r>
            <a:endParaRPr lang="ko-KR" altLang="en-US" sz="11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68866C-487A-3922-1E0A-433022B4C373}"/>
              </a:ext>
            </a:extLst>
          </p:cNvPr>
          <p:cNvSpPr txBox="1"/>
          <p:nvPr/>
        </p:nvSpPr>
        <p:spPr>
          <a:xfrm>
            <a:off x="879894" y="4318958"/>
            <a:ext cx="10558732" cy="2090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수집한 개인정보를 다음의 목적을 위해 활용합니다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이용자가 제공한 모든 정보는 하기 목적에 필요한 용도 이외로는 사용되지 않으며 이용 목적이 변경될 시에는 사전 동의를 구할 것입니다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고객관리</a:t>
            </a:r>
            <a:r>
              <a:rPr lang="en-US" altLang="ko-KR" sz="1100" dirty="0"/>
              <a:t>-</a:t>
            </a:r>
            <a:r>
              <a:rPr lang="ko-KR" altLang="en-US" sz="1100" dirty="0"/>
              <a:t>본인확인</a:t>
            </a:r>
            <a:r>
              <a:rPr lang="en-US" altLang="ko-KR" sz="1100" dirty="0"/>
              <a:t>, </a:t>
            </a:r>
            <a:r>
              <a:rPr lang="ko-KR" altLang="en-US" sz="1100" dirty="0"/>
              <a:t>개인식별</a:t>
            </a:r>
            <a:r>
              <a:rPr lang="en-US" altLang="ko-KR" sz="1100" dirty="0"/>
              <a:t>, </a:t>
            </a:r>
            <a:r>
              <a:rPr lang="ko-KR" altLang="en-US" sz="1100" dirty="0"/>
              <a:t>불량고객의 부정 이용방지</a:t>
            </a:r>
            <a:r>
              <a:rPr lang="en-US" altLang="ko-KR" sz="1100" dirty="0"/>
              <a:t>, </a:t>
            </a:r>
            <a:r>
              <a:rPr lang="ko-KR" altLang="en-US" sz="1100" dirty="0"/>
              <a:t>만</a:t>
            </a:r>
            <a:r>
              <a:rPr lang="en-US" altLang="ko-KR" sz="1100" dirty="0"/>
              <a:t>14</a:t>
            </a:r>
            <a:r>
              <a:rPr lang="ko-KR" altLang="en-US" sz="1100" dirty="0"/>
              <a:t>세 미만 아동 개인정보 수집 시 법정 대리인 동의 여부 확인</a:t>
            </a:r>
            <a:r>
              <a:rPr lang="en-US" altLang="ko-KR" sz="1100" dirty="0"/>
              <a:t>, </a:t>
            </a:r>
            <a:r>
              <a:rPr lang="ko-KR" altLang="en-US" sz="1100" dirty="0"/>
              <a:t>분쟁 조정을 위한 기록보존</a:t>
            </a:r>
            <a:r>
              <a:rPr lang="en-US" altLang="ko-KR" sz="1100" dirty="0"/>
              <a:t>, </a:t>
            </a:r>
            <a:r>
              <a:rPr lang="ko-KR" altLang="en-US" sz="1100" dirty="0"/>
              <a:t>불만처리 등 민원처리</a:t>
            </a:r>
            <a:r>
              <a:rPr lang="en-US" altLang="ko-KR" sz="1100" dirty="0"/>
              <a:t>, </a:t>
            </a:r>
            <a:r>
              <a:rPr lang="ko-KR" altLang="en-US" sz="1100" dirty="0"/>
              <a:t>고지사항전달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나</a:t>
            </a:r>
            <a:r>
              <a:rPr lang="en-US" altLang="ko-KR" sz="1100" dirty="0"/>
              <a:t>. </a:t>
            </a:r>
            <a:r>
              <a:rPr lang="ko-KR" altLang="en-US" sz="1100" dirty="0"/>
              <a:t>신규 서비스 개발 및 마케팅 활용 </a:t>
            </a:r>
            <a:r>
              <a:rPr lang="en-US" altLang="ko-KR" sz="1100" dirty="0"/>
              <a:t>– </a:t>
            </a:r>
            <a:r>
              <a:rPr lang="ko-KR" altLang="en-US" sz="1100" dirty="0"/>
              <a:t>신규 서비스 개발 및 맞춤 서비스 제공</a:t>
            </a:r>
            <a:r>
              <a:rPr lang="en-US" altLang="ko-KR" sz="1100" dirty="0"/>
              <a:t>, </a:t>
            </a:r>
            <a:r>
              <a:rPr lang="ko-KR" altLang="en-US" sz="1100" dirty="0"/>
              <a:t>통계학적 특성에 따라 서비스 제공 및 광고 게재</a:t>
            </a:r>
            <a:r>
              <a:rPr lang="en-US" altLang="ko-KR" sz="1100" dirty="0"/>
              <a:t>, </a:t>
            </a:r>
            <a:r>
              <a:rPr lang="ko-KR" altLang="en-US" sz="1100" dirty="0"/>
              <a:t>서비스의 유효성 확인</a:t>
            </a:r>
            <a:r>
              <a:rPr lang="en-US" altLang="ko-KR" sz="1100" dirty="0"/>
              <a:t>, </a:t>
            </a:r>
            <a:r>
              <a:rPr lang="ko-KR" altLang="en-US" sz="1100" dirty="0"/>
              <a:t>이벤트 및 광고성 정보 제공 및 참여기회 제공</a:t>
            </a:r>
            <a:r>
              <a:rPr lang="en-US" altLang="ko-KR" sz="1100" dirty="0"/>
              <a:t>, </a:t>
            </a:r>
            <a:r>
              <a:rPr lang="ko-KR" altLang="en-US" sz="1100" dirty="0"/>
              <a:t>접속빈도 파악</a:t>
            </a:r>
            <a:r>
              <a:rPr lang="en-US" altLang="ko-KR" sz="1100" dirty="0"/>
              <a:t>, </a:t>
            </a:r>
            <a:r>
              <a:rPr lang="ko-KR" altLang="en-US" sz="1100" dirty="0"/>
              <a:t>고객의 서비스 이용에 대한 통계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다</a:t>
            </a:r>
            <a:r>
              <a:rPr lang="en-US" altLang="ko-KR" sz="1100" dirty="0"/>
              <a:t>. </a:t>
            </a:r>
            <a:r>
              <a:rPr lang="ko-KR" altLang="en-US" sz="1100" dirty="0"/>
              <a:t>기타 개인정보파일에 대한 수집</a:t>
            </a:r>
            <a:r>
              <a:rPr lang="en-US" altLang="ko-KR" sz="1100" dirty="0"/>
              <a:t>.</a:t>
            </a:r>
            <a:r>
              <a:rPr lang="ko-KR" altLang="en-US" sz="1100" dirty="0"/>
              <a:t>이용 목적은 제</a:t>
            </a:r>
            <a:r>
              <a:rPr lang="en-US" altLang="ko-KR" sz="1100" dirty="0"/>
              <a:t>2</a:t>
            </a:r>
            <a:r>
              <a:rPr lang="ko-KR" altLang="en-US" sz="1100" dirty="0"/>
              <a:t>조 가항 “</a:t>
            </a:r>
            <a:r>
              <a:rPr lang="ko-KR" altLang="en-US" sz="1100" dirty="0" err="1"/>
              <a:t>개인정보파일현황＂을</a:t>
            </a:r>
            <a:r>
              <a:rPr lang="ko-KR" altLang="en-US" sz="1100" dirty="0"/>
              <a:t> 참고하시기 바랍니다</a:t>
            </a:r>
            <a:r>
              <a:rPr lang="en-US" altLang="ko-KR" sz="1100" dirty="0"/>
              <a:t>.</a:t>
            </a:r>
            <a:endParaRPr lang="ko-KR" altLang="en-US" sz="11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004DAE28-5209-608B-2A5D-F67D56ECB09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56"/>
          <a:stretch/>
        </p:blipFill>
        <p:spPr>
          <a:xfrm>
            <a:off x="558693" y="3699910"/>
            <a:ext cx="709390" cy="61904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1BBD03E-A098-EFE8-78EE-BA04223D7BE4}"/>
              </a:ext>
            </a:extLst>
          </p:cNvPr>
          <p:cNvSpPr txBox="1"/>
          <p:nvPr/>
        </p:nvSpPr>
        <p:spPr>
          <a:xfrm>
            <a:off x="1268083" y="3878363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1</a:t>
            </a:r>
            <a:r>
              <a:rPr lang="ko-KR" altLang="en-US" sz="1400" b="1" dirty="0">
                <a:latin typeface="+mj-lt"/>
              </a:rPr>
              <a:t>조 개인정보의 수집 ∙ 이용 목적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E2881E7-0D4F-89AB-CDA1-F8DA37B51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04558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017286-254B-9043-0A58-D005805C8F0E}"/>
              </a:ext>
            </a:extLst>
          </p:cNvPr>
          <p:cNvSpPr txBox="1"/>
          <p:nvPr/>
        </p:nvSpPr>
        <p:spPr>
          <a:xfrm>
            <a:off x="879894" y="1066806"/>
            <a:ext cx="10558732" cy="4631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기본적인 서비스 제공을 위한 필수정보와 고객 맞춤 서비스 제공을 위한 선택정보로 구분하여 아래와 같은 개인정보를 수집하고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개인정보수집 시 법령의 규정과 정보주체의 동의에 의해서만 개인정보를 처리하며</a:t>
            </a:r>
            <a:r>
              <a:rPr lang="en-US" altLang="ko-KR" sz="1100" dirty="0"/>
              <a:t>, </a:t>
            </a:r>
            <a:r>
              <a:rPr lang="ko-KR" altLang="en-US" sz="1100" dirty="0"/>
              <a:t>재단이 처리하고 있는 개인정보파일현황은 아래의 재단 고객센터 공지사항에 공개하고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   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나</a:t>
            </a:r>
            <a:r>
              <a:rPr lang="en-US" altLang="ko-KR" sz="1100" dirty="0"/>
              <a:t>. </a:t>
            </a:r>
            <a:r>
              <a:rPr lang="ko-KR" altLang="en-US" sz="1100" dirty="0"/>
              <a:t>재단의 개인정보파일 등록사항 공개는 </a:t>
            </a:r>
            <a:r>
              <a:rPr lang="ko-KR" altLang="en-US" sz="1100" dirty="0" err="1"/>
              <a:t>하이힐링원</a:t>
            </a:r>
            <a:r>
              <a:rPr lang="ko-KR" altLang="en-US" sz="1100" dirty="0"/>
              <a:t> </a:t>
            </a:r>
            <a:r>
              <a:rPr lang="en-US" altLang="ko-KR" sz="1100" dirty="0"/>
              <a:t>(foresthealing.or.kr) → </a:t>
            </a:r>
            <a:r>
              <a:rPr lang="ko-KR" altLang="en-US" sz="1100" dirty="0"/>
              <a:t>고객센터 → 공지사항 → 개인정보파일현황 목록 검색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다</a:t>
            </a:r>
            <a:r>
              <a:rPr lang="en-US" altLang="ko-KR" sz="1100" dirty="0"/>
              <a:t>. </a:t>
            </a:r>
            <a:r>
              <a:rPr lang="ko-KR" altLang="en-US" sz="1100" dirty="0"/>
              <a:t>영업장을 통해 수집되는 개인정보에 대한 처리방침은 해당영업장에서 별도로 안내하고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라</a:t>
            </a:r>
            <a:r>
              <a:rPr lang="en-US" altLang="ko-KR" sz="1100" dirty="0"/>
              <a:t>. </a:t>
            </a:r>
            <a:r>
              <a:rPr lang="ko-KR" altLang="en-US" sz="1100" dirty="0"/>
              <a:t>서비스 이용과정이나 처리과정에서 아래와 같은 정보들이 자동으로 생성되어 수집될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IP Address, </a:t>
            </a:r>
            <a:r>
              <a:rPr lang="ko-KR" altLang="en-US" sz="1100" dirty="0"/>
              <a:t>쿠키</a:t>
            </a:r>
            <a:r>
              <a:rPr lang="en-US" altLang="ko-KR" sz="1100" dirty="0"/>
              <a:t>, </a:t>
            </a:r>
            <a:r>
              <a:rPr lang="ko-KR" altLang="en-US" sz="1100" dirty="0"/>
              <a:t>방문기록</a:t>
            </a:r>
            <a:r>
              <a:rPr lang="en-US" altLang="ko-KR" sz="1100" dirty="0"/>
              <a:t>, </a:t>
            </a:r>
            <a:r>
              <a:rPr lang="ko-KR" altLang="en-US" sz="1100" dirty="0"/>
              <a:t>서비스 이용기록</a:t>
            </a:r>
            <a:r>
              <a:rPr lang="en-US" altLang="ko-KR" sz="1100" dirty="0"/>
              <a:t>, </a:t>
            </a:r>
            <a:r>
              <a:rPr lang="ko-KR" altLang="en-US" sz="1100" dirty="0"/>
              <a:t>불량 이용 기록</a:t>
            </a:r>
          </a:p>
          <a:p>
            <a:pPr>
              <a:lnSpc>
                <a:spcPct val="150000"/>
              </a:lnSpc>
            </a:pPr>
            <a:endParaRPr lang="ko-KR" altLang="en-US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※ </a:t>
            </a:r>
            <a:r>
              <a:rPr lang="ko-KR" altLang="en-US" sz="1100" dirty="0"/>
              <a:t>개인정보파일현황 서비스 이용 제한은 없으며</a:t>
            </a:r>
            <a:r>
              <a:rPr lang="en-US" altLang="ko-KR" sz="1100" dirty="0"/>
              <a:t>, </a:t>
            </a:r>
            <a:r>
              <a:rPr lang="ko-KR" altLang="en-US" sz="1100" dirty="0"/>
              <a:t>이용자의 기본적 인권 침해의 우려가 있는 민감한 개인정보</a:t>
            </a:r>
            <a:r>
              <a:rPr lang="en-US" altLang="ko-KR" sz="1100" dirty="0"/>
              <a:t>(</a:t>
            </a:r>
            <a:r>
              <a:rPr lang="ko-KR" altLang="en-US" sz="1100" dirty="0"/>
              <a:t>인종</a:t>
            </a:r>
            <a:r>
              <a:rPr lang="en-US" altLang="ko-KR" sz="1100" dirty="0"/>
              <a:t>, </a:t>
            </a:r>
            <a:r>
              <a:rPr lang="ko-KR" altLang="en-US" sz="1100" dirty="0"/>
              <a:t>사상 및 신조</a:t>
            </a:r>
            <a:r>
              <a:rPr lang="en-US" altLang="ko-KR" sz="1100" dirty="0"/>
              <a:t>, </a:t>
            </a:r>
            <a:r>
              <a:rPr lang="ko-KR" altLang="en-US" sz="1100" dirty="0"/>
              <a:t>정치적 성향이나 범죄기록</a:t>
            </a:r>
            <a:r>
              <a:rPr lang="en-US" altLang="ko-KR" sz="1100" dirty="0"/>
              <a:t>, </a:t>
            </a:r>
            <a:r>
              <a:rPr lang="ko-KR" altLang="en-US" sz="1100" dirty="0"/>
              <a:t>의료정보 등</a:t>
            </a:r>
            <a:r>
              <a:rPr lang="en-US" altLang="ko-KR" sz="1100" dirty="0"/>
              <a:t>)</a:t>
            </a:r>
            <a:r>
              <a:rPr lang="ko-KR" altLang="en-US" sz="1100" dirty="0"/>
              <a:t>는 수집하지 않습니다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3C2DA3BA-D39B-466C-8283-0EA23B9343E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18" r="86375" b="2"/>
          <a:stretch/>
        </p:blipFill>
        <p:spPr>
          <a:xfrm>
            <a:off x="740324" y="508958"/>
            <a:ext cx="545012" cy="488709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AD3396C3-D881-12F3-C48A-648BB6EC7F58}"/>
              </a:ext>
            </a:extLst>
          </p:cNvPr>
          <p:cNvSpPr/>
          <p:nvPr/>
        </p:nvSpPr>
        <p:spPr>
          <a:xfrm>
            <a:off x="2050211" y="2790008"/>
            <a:ext cx="2915729" cy="586596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개인정보파일현황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7BB3CC-076F-9564-878A-3764A191B9C7}"/>
              </a:ext>
            </a:extLst>
          </p:cNvPr>
          <p:cNvSpPr txBox="1"/>
          <p:nvPr/>
        </p:nvSpPr>
        <p:spPr>
          <a:xfrm>
            <a:off x="1354347" y="599423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2</a:t>
            </a:r>
            <a:r>
              <a:rPr lang="ko-KR" altLang="en-US" sz="1400" b="1" dirty="0">
                <a:latin typeface="+mj-lt"/>
              </a:rPr>
              <a:t>조 수집하는 개인정보의 항목 및 수집근거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0D2900-3844-8345-AC3A-E968F6804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98420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017286-254B-9043-0A58-D005805C8F0E}"/>
              </a:ext>
            </a:extLst>
          </p:cNvPr>
          <p:cNvSpPr txBox="1"/>
          <p:nvPr/>
        </p:nvSpPr>
        <p:spPr>
          <a:xfrm>
            <a:off x="879894" y="1066806"/>
            <a:ext cx="10558732" cy="209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이용자 등록일로부터 서비스를 제공하는 기간 동안에 한하여 이용자의 개인정보를 보유 및 이용하게 됩니다</a:t>
            </a:r>
            <a:r>
              <a:rPr lang="en-US" altLang="ko-KR" sz="1100" dirty="0"/>
              <a:t>. </a:t>
            </a:r>
            <a:r>
              <a:rPr lang="ko-KR" altLang="en-US" sz="1100" dirty="0"/>
              <a:t>회원 탈퇴를 요청하거나 개인정보의 수집 및 이용에 대한 동의를 철회하는 경우</a:t>
            </a:r>
            <a:r>
              <a:rPr lang="en-US" altLang="ko-KR" sz="1100" dirty="0"/>
              <a:t>, </a:t>
            </a:r>
            <a:r>
              <a:rPr lang="ko-KR" altLang="en-US" sz="1100" dirty="0"/>
              <a:t>수집 및 이용목적이 달성되거나 보유 및 이용기간이 종료한 경우 해당 개인정보를 지체 없이 파기합니다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단</a:t>
            </a:r>
            <a:r>
              <a:rPr lang="en-US" altLang="ko-KR" sz="1100" dirty="0"/>
              <a:t>, </a:t>
            </a:r>
            <a:r>
              <a:rPr lang="ko-KR" altLang="en-US" sz="1100" dirty="0"/>
              <a:t>다음의 정보에 대해서는 아래의 이유로 명시한 기간 동안 보존합니다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계약 또는 청약철회 등에 관한 기록 보존 이유 </a:t>
            </a:r>
            <a:r>
              <a:rPr lang="en-US" altLang="ko-KR" sz="1100" dirty="0"/>
              <a:t>: </a:t>
            </a:r>
            <a:r>
              <a:rPr lang="ko-KR" altLang="en-US" sz="1100" dirty="0"/>
              <a:t>전자상거래 등에서의 소비자보호에 관한 법류 </a:t>
            </a:r>
            <a:r>
              <a:rPr lang="en-US" altLang="ko-KR" sz="1100" dirty="0"/>
              <a:t>– </a:t>
            </a:r>
            <a:r>
              <a:rPr lang="ko-KR" altLang="en-US" sz="1100" dirty="0"/>
              <a:t>보존 기간 </a:t>
            </a:r>
            <a:r>
              <a:rPr lang="en-US" altLang="ko-KR" sz="1100" dirty="0"/>
              <a:t>: 5</a:t>
            </a:r>
            <a:r>
              <a:rPr lang="ko-KR" altLang="en-US" sz="1100" dirty="0"/>
              <a:t>년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나</a:t>
            </a:r>
            <a:r>
              <a:rPr lang="en-US" altLang="ko-KR" sz="1100" dirty="0"/>
              <a:t>. </a:t>
            </a:r>
            <a:r>
              <a:rPr lang="ko-KR" altLang="en-US" sz="1100" dirty="0"/>
              <a:t>대금결제 및 재화 등의 공급에 관한 기록 보존 이유 </a:t>
            </a:r>
            <a:r>
              <a:rPr lang="en-US" altLang="ko-KR" sz="1100" dirty="0"/>
              <a:t>: </a:t>
            </a:r>
            <a:r>
              <a:rPr lang="ko-KR" altLang="en-US" sz="1100" dirty="0"/>
              <a:t>전자상거래 등에서의 소비자보호에 관한 법류 </a:t>
            </a:r>
            <a:r>
              <a:rPr lang="en-US" altLang="ko-KR" sz="1100" dirty="0"/>
              <a:t>– </a:t>
            </a:r>
            <a:r>
              <a:rPr lang="ko-KR" altLang="en-US" sz="1100" dirty="0"/>
              <a:t>보존 기간 </a:t>
            </a:r>
            <a:r>
              <a:rPr lang="en-US" altLang="ko-KR" sz="1100" dirty="0"/>
              <a:t>: 5</a:t>
            </a:r>
            <a:r>
              <a:rPr lang="ko-KR" altLang="en-US" sz="1100" dirty="0"/>
              <a:t>년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다</a:t>
            </a:r>
            <a:r>
              <a:rPr lang="en-US" altLang="ko-KR" sz="1100" dirty="0"/>
              <a:t>. </a:t>
            </a:r>
            <a:r>
              <a:rPr lang="ko-KR" altLang="en-US" sz="1100" dirty="0"/>
              <a:t>소비자의 불만 또는 분쟁처리에 관한 기록 보존 이유 </a:t>
            </a:r>
            <a:r>
              <a:rPr lang="en-US" altLang="ko-KR" sz="1100" dirty="0"/>
              <a:t>: </a:t>
            </a:r>
            <a:r>
              <a:rPr lang="ko-KR" altLang="en-US" sz="1100" dirty="0"/>
              <a:t>전자상거래 등에서의 소비자보호에 관한 법류 </a:t>
            </a:r>
            <a:r>
              <a:rPr lang="en-US" altLang="ko-KR" sz="1100" dirty="0"/>
              <a:t>– </a:t>
            </a:r>
            <a:r>
              <a:rPr lang="ko-KR" altLang="en-US" sz="1100" dirty="0"/>
              <a:t>보존 기간 </a:t>
            </a:r>
            <a:r>
              <a:rPr lang="en-US" altLang="ko-KR" sz="1100" dirty="0"/>
              <a:t>: 3</a:t>
            </a:r>
            <a:r>
              <a:rPr lang="ko-KR" altLang="en-US" sz="1100" dirty="0"/>
              <a:t>년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라</a:t>
            </a:r>
            <a:r>
              <a:rPr lang="en-US" altLang="ko-KR" sz="1100" dirty="0"/>
              <a:t>. </a:t>
            </a:r>
            <a:r>
              <a:rPr lang="ko-KR" altLang="en-US" sz="1100" dirty="0"/>
              <a:t>서비스 이용 관련 로그기록</a:t>
            </a:r>
            <a:r>
              <a:rPr lang="en-US" altLang="ko-KR" sz="1100" dirty="0"/>
              <a:t>, IP : </a:t>
            </a:r>
            <a:r>
              <a:rPr lang="ko-KR" altLang="en-US" sz="1100" dirty="0"/>
              <a:t>통신비밀보호법 시행령 </a:t>
            </a:r>
            <a:r>
              <a:rPr lang="en-US" altLang="ko-KR" sz="1100" dirty="0"/>
              <a:t>– </a:t>
            </a:r>
            <a:r>
              <a:rPr lang="ko-KR" altLang="en-US" sz="1100" dirty="0"/>
              <a:t>보존 기간 </a:t>
            </a:r>
            <a:r>
              <a:rPr lang="en-US" altLang="ko-KR" sz="1100" dirty="0"/>
              <a:t>: 3</a:t>
            </a:r>
            <a:r>
              <a:rPr lang="ko-KR" altLang="en-US" sz="1100" dirty="0"/>
              <a:t>개월</a:t>
            </a:r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A6E35C89-60C2-3CF9-7EDF-DFF09D0754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132"/>
          <a:stretch/>
        </p:blipFill>
        <p:spPr>
          <a:xfrm>
            <a:off x="753375" y="504901"/>
            <a:ext cx="531962" cy="56190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8A73089-50F8-15C5-ED21-355D725F9789}"/>
              </a:ext>
            </a:extLst>
          </p:cNvPr>
          <p:cNvSpPr txBox="1"/>
          <p:nvPr/>
        </p:nvSpPr>
        <p:spPr>
          <a:xfrm>
            <a:off x="1285337" y="631964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3</a:t>
            </a:r>
            <a:r>
              <a:rPr lang="ko-KR" altLang="en-US" sz="1400" b="1" dirty="0">
                <a:latin typeface="+mj-lt"/>
              </a:rPr>
              <a:t>조 개인정보의 보유 및 이용기간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027394FA-7994-4F9C-80FE-B73BD51103C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107"/>
          <a:stretch/>
        </p:blipFill>
        <p:spPr>
          <a:xfrm>
            <a:off x="753375" y="3593695"/>
            <a:ext cx="514709" cy="56190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6B4EFA6-99E2-6C8F-39A5-B91A21F2F3FB}"/>
              </a:ext>
            </a:extLst>
          </p:cNvPr>
          <p:cNvSpPr txBox="1"/>
          <p:nvPr/>
        </p:nvSpPr>
        <p:spPr>
          <a:xfrm>
            <a:off x="1268084" y="3720759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4</a:t>
            </a:r>
            <a:r>
              <a:rPr lang="ko-KR" altLang="en-US" sz="1400" b="1" dirty="0">
                <a:latin typeface="+mj-lt"/>
              </a:rPr>
              <a:t>조 개인정보의 제</a:t>
            </a:r>
            <a:r>
              <a:rPr lang="en-US" altLang="ko-KR" sz="1400" b="1" dirty="0">
                <a:latin typeface="+mj-lt"/>
              </a:rPr>
              <a:t>3</a:t>
            </a:r>
            <a:r>
              <a:rPr lang="ko-KR" altLang="en-US" sz="1400" b="1" dirty="0">
                <a:latin typeface="+mj-lt"/>
              </a:rPr>
              <a:t>자 제공에 관한 사항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F84025-189C-FE09-4A3F-F0A9316BE8FA}"/>
              </a:ext>
            </a:extLst>
          </p:cNvPr>
          <p:cNvSpPr txBox="1"/>
          <p:nvPr/>
        </p:nvSpPr>
        <p:spPr>
          <a:xfrm>
            <a:off x="879894" y="4282664"/>
            <a:ext cx="10558732" cy="1995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dirty="0"/>
              <a:t>재단은 원칙적으로 이용자의 동의없이 개인정보를 제</a:t>
            </a:r>
            <a:r>
              <a:rPr lang="en-US" altLang="ko-KR" sz="1200" dirty="0"/>
              <a:t>3</a:t>
            </a:r>
            <a:r>
              <a:rPr lang="ko-KR" altLang="en-US" sz="1200" dirty="0"/>
              <a:t>자에게 제공하지 않습니다</a:t>
            </a:r>
            <a:r>
              <a:rPr lang="en-US" altLang="ko-KR" sz="1200" dirty="0"/>
              <a:t>. </a:t>
            </a:r>
            <a:r>
              <a:rPr lang="ko-KR" altLang="en-US" sz="1200" dirty="0"/>
              <a:t>이용자의 개인정보는 개인정보처리방침 제</a:t>
            </a:r>
            <a:r>
              <a:rPr lang="en-US" altLang="ko-KR" sz="1200" dirty="0"/>
              <a:t>1</a:t>
            </a:r>
            <a:r>
              <a:rPr lang="ko-KR" altLang="en-US" sz="1200" dirty="0"/>
              <a:t>조</a:t>
            </a:r>
            <a:r>
              <a:rPr lang="en-US" altLang="ko-KR" sz="1200" dirty="0"/>
              <a:t>(</a:t>
            </a:r>
            <a:r>
              <a:rPr lang="ko-KR" altLang="en-US" sz="1200" dirty="0"/>
              <a:t>개인정보의 수집</a:t>
            </a:r>
            <a:r>
              <a:rPr lang="en-US" altLang="ko-KR" sz="1200" dirty="0"/>
              <a:t>.</a:t>
            </a:r>
            <a:r>
              <a:rPr lang="ko-KR" altLang="en-US" sz="1200" dirty="0"/>
              <a:t>이용 목적</a:t>
            </a:r>
            <a:r>
              <a:rPr lang="en-US" altLang="ko-KR" sz="1200" dirty="0"/>
              <a:t>) </a:t>
            </a:r>
            <a:r>
              <a:rPr lang="ko-KR" altLang="en-US" sz="1200" dirty="0"/>
              <a:t>및 제</a:t>
            </a:r>
            <a:r>
              <a:rPr lang="en-US" altLang="ko-KR" sz="1200" dirty="0"/>
              <a:t>2</a:t>
            </a:r>
            <a:r>
              <a:rPr lang="ko-KR" altLang="en-US" sz="1200" dirty="0"/>
              <a:t>조</a:t>
            </a:r>
            <a:r>
              <a:rPr lang="en-US" altLang="ko-KR" sz="1200" dirty="0"/>
              <a:t>(</a:t>
            </a:r>
            <a:r>
              <a:rPr lang="ko-KR" altLang="en-US" sz="1200" dirty="0"/>
              <a:t>수집하는 개인정보의 항목 및 수집근거</a:t>
            </a:r>
            <a:r>
              <a:rPr lang="en-US" altLang="ko-KR" sz="1200" dirty="0"/>
              <a:t>)</a:t>
            </a:r>
            <a:r>
              <a:rPr lang="ko-KR" altLang="en-US" sz="1200" dirty="0"/>
              <a:t>에서 고지한 범위 내에서 사용하며</a:t>
            </a:r>
            <a:r>
              <a:rPr lang="en-US" altLang="ko-KR" sz="1200" dirty="0"/>
              <a:t>, </a:t>
            </a:r>
            <a:r>
              <a:rPr lang="ko-KR" altLang="en-US" sz="1200" dirty="0"/>
              <a:t>개인정보를 제</a:t>
            </a:r>
            <a:r>
              <a:rPr lang="en-US" altLang="ko-KR" sz="1200" dirty="0"/>
              <a:t>3</a:t>
            </a:r>
            <a:r>
              <a:rPr lang="ko-KR" altLang="en-US" sz="1200" dirty="0"/>
              <a:t>자에게 </a:t>
            </a:r>
            <a:r>
              <a:rPr lang="ko-KR" altLang="en-US" sz="1200" dirty="0" err="1"/>
              <a:t>제공해야하는</a:t>
            </a:r>
            <a:r>
              <a:rPr lang="ko-KR" altLang="en-US" sz="1200" dirty="0"/>
              <a:t> 경우 법령에 따른 동의를 받고 동의 범위 내에서 개인정보를 제공합니다</a:t>
            </a:r>
            <a:r>
              <a:rPr lang="en-US" altLang="ko-KR" sz="12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200" dirty="0"/>
              <a:t>단</a:t>
            </a:r>
            <a:r>
              <a:rPr lang="en-US" altLang="ko-KR" sz="1200" dirty="0"/>
              <a:t>, </a:t>
            </a:r>
            <a:r>
              <a:rPr lang="ko-KR" altLang="en-US" sz="1200" dirty="0"/>
              <a:t>다음의 경우에는 개인정보를 제</a:t>
            </a:r>
            <a:r>
              <a:rPr lang="en-US" altLang="ko-KR" sz="1200" dirty="0"/>
              <a:t>3</a:t>
            </a:r>
            <a:r>
              <a:rPr lang="ko-KR" altLang="en-US" sz="1200" dirty="0"/>
              <a:t>자에게 제공합니다</a:t>
            </a:r>
            <a:r>
              <a:rPr lang="en-US" altLang="ko-KR" sz="12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200" dirty="0"/>
          </a:p>
          <a:p>
            <a:pPr>
              <a:lnSpc>
                <a:spcPct val="150000"/>
              </a:lnSpc>
            </a:pPr>
            <a:r>
              <a:rPr lang="ko-KR" altLang="en-US" sz="1200" dirty="0"/>
              <a:t>가</a:t>
            </a:r>
            <a:r>
              <a:rPr lang="en-US" altLang="ko-KR" sz="1200" dirty="0"/>
              <a:t>. </a:t>
            </a:r>
            <a:r>
              <a:rPr lang="ko-KR" altLang="en-US" sz="1200" dirty="0"/>
              <a:t>정보주체로부터 별도의 동의를 받은 경우</a:t>
            </a:r>
          </a:p>
          <a:p>
            <a:pPr>
              <a:lnSpc>
                <a:spcPct val="150000"/>
              </a:lnSpc>
            </a:pPr>
            <a:r>
              <a:rPr lang="ko-KR" altLang="en-US" sz="1200" dirty="0"/>
              <a:t>나</a:t>
            </a:r>
            <a:r>
              <a:rPr lang="en-US" altLang="ko-KR" sz="1200" dirty="0"/>
              <a:t>. </a:t>
            </a:r>
            <a:r>
              <a:rPr lang="ko-KR" altLang="en-US" sz="1200" dirty="0"/>
              <a:t>법률에 특별한 규정이 있거나 법령상 의무를 준수하기 위하여 불가피한 경우</a:t>
            </a:r>
            <a:endParaRPr lang="en-US" altLang="ko-KR" sz="1200" dirty="0"/>
          </a:p>
        </p:txBody>
      </p: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7B7537F2-EAAA-E897-70BA-B64C03E8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64522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017286-254B-9043-0A58-D005805C8F0E}"/>
              </a:ext>
            </a:extLst>
          </p:cNvPr>
          <p:cNvSpPr txBox="1"/>
          <p:nvPr/>
        </p:nvSpPr>
        <p:spPr>
          <a:xfrm>
            <a:off x="879894" y="566474"/>
            <a:ext cx="10558732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다</a:t>
            </a:r>
            <a:r>
              <a:rPr lang="en-US" altLang="ko-KR" sz="1100" dirty="0"/>
              <a:t>. </a:t>
            </a:r>
            <a:r>
              <a:rPr lang="ko-KR" altLang="en-US" sz="1100" dirty="0"/>
              <a:t>공공기관이 법령 등에서 정하는 소관 업무의 수행을 위하여 불가피한 경우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라</a:t>
            </a:r>
            <a:r>
              <a:rPr lang="en-US" altLang="ko-KR" sz="1100" dirty="0"/>
              <a:t>. </a:t>
            </a:r>
            <a:r>
              <a:rPr lang="ko-KR" altLang="en-US" sz="1100" dirty="0"/>
              <a:t>정보주체 또는 그 법정대리인이 의사표시를 할 수 없는 상태에 있거나 주소불명 등으로 사전 동의를 받을 수 없는 경우로서 명백히 정보주체 또는 제</a:t>
            </a:r>
            <a:r>
              <a:rPr lang="en-US" altLang="ko-KR" sz="1100" dirty="0"/>
              <a:t>3</a:t>
            </a:r>
            <a:r>
              <a:rPr lang="ko-KR" altLang="en-US" sz="1100" dirty="0"/>
              <a:t>자의 급박한 생명</a:t>
            </a:r>
            <a:r>
              <a:rPr lang="en-US" altLang="ko-KR" sz="1100" dirty="0"/>
              <a:t>, </a:t>
            </a:r>
            <a:r>
              <a:rPr lang="ko-KR" altLang="en-US" sz="1100" dirty="0"/>
              <a:t>신체</a:t>
            </a:r>
            <a:r>
              <a:rPr lang="en-US" altLang="ko-KR" sz="1100" dirty="0"/>
              <a:t>, </a:t>
            </a:r>
            <a:r>
              <a:rPr lang="ko-KR" altLang="en-US" sz="1100" dirty="0"/>
              <a:t>재산의 이익을 위하여 필요하다고 인정되는 경우</a:t>
            </a:r>
          </a:p>
          <a:p>
            <a:pPr>
              <a:lnSpc>
                <a:spcPct val="150000"/>
              </a:lnSpc>
            </a:pPr>
            <a:endParaRPr lang="ko-KR" altLang="en-US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· </a:t>
            </a:r>
            <a:r>
              <a:rPr lang="ko-KR" altLang="en-US" sz="1100" dirty="0"/>
              <a:t>개인정보 목적 외 이용</a:t>
            </a:r>
            <a:r>
              <a:rPr lang="en-US" altLang="ko-KR" sz="1100" dirty="0"/>
              <a:t>.</a:t>
            </a:r>
            <a:r>
              <a:rPr lang="ko-KR" altLang="en-US" sz="1100" dirty="0"/>
              <a:t>제공 내역 바로가기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본 제공 내역은 개인정보의 제</a:t>
            </a:r>
            <a:r>
              <a:rPr lang="en-US" altLang="ko-KR" sz="1100" dirty="0"/>
              <a:t>3</a:t>
            </a:r>
            <a:r>
              <a:rPr lang="ko-KR" altLang="en-US" sz="1100" dirty="0"/>
              <a:t>자 제공이 필요한 서비스 이용 시 별도 동의를 받은 내역으로써 별도로 동의하지 않은 고객의 정보는 제공되지 않습니다</a:t>
            </a:r>
            <a:r>
              <a:rPr lang="en-US" altLang="ko-KR" sz="1100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66FBE4-48FB-2005-FB92-E30A96F40FDA}"/>
              </a:ext>
            </a:extLst>
          </p:cNvPr>
          <p:cNvSpPr txBox="1"/>
          <p:nvPr/>
        </p:nvSpPr>
        <p:spPr>
          <a:xfrm>
            <a:off x="1629723" y="2823050"/>
            <a:ext cx="8772626" cy="314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 목적 외 이용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제공 내역</a:t>
            </a:r>
            <a:endParaRPr lang="en-US" altLang="ko-KR" sz="1100" dirty="0"/>
          </a:p>
        </p:txBody>
      </p:sp>
      <p:graphicFrame>
        <p:nvGraphicFramePr>
          <p:cNvPr id="8" name="표 3">
            <a:extLst>
              <a:ext uri="{FF2B5EF4-FFF2-40B4-BE49-F238E27FC236}">
                <a16:creationId xmlns:a16="http://schemas.microsoft.com/office/drawing/2014/main" id="{AA3B7644-1F3A-A94A-9D7F-A554C998C2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859853"/>
              </p:ext>
            </p:extLst>
          </p:nvPr>
        </p:nvGraphicFramePr>
        <p:xfrm>
          <a:off x="1436776" y="3301920"/>
          <a:ext cx="9751684" cy="2575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1480">
                  <a:extLst>
                    <a:ext uri="{9D8B030D-6E8A-4147-A177-3AD203B41FA5}">
                      <a16:colId xmlns:a16="http://schemas.microsoft.com/office/drawing/2014/main" val="415250662"/>
                    </a:ext>
                  </a:extLst>
                </a:gridCol>
                <a:gridCol w="2803585">
                  <a:extLst>
                    <a:ext uri="{9D8B030D-6E8A-4147-A177-3AD203B41FA5}">
                      <a16:colId xmlns:a16="http://schemas.microsoft.com/office/drawing/2014/main" val="1046030627"/>
                    </a:ext>
                  </a:extLst>
                </a:gridCol>
                <a:gridCol w="2398143">
                  <a:extLst>
                    <a:ext uri="{9D8B030D-6E8A-4147-A177-3AD203B41FA5}">
                      <a16:colId xmlns:a16="http://schemas.microsoft.com/office/drawing/2014/main" val="900370537"/>
                    </a:ext>
                  </a:extLst>
                </a:gridCol>
                <a:gridCol w="2898476">
                  <a:extLst>
                    <a:ext uri="{9D8B030D-6E8A-4147-A177-3AD203B41FA5}">
                      <a16:colId xmlns:a16="http://schemas.microsoft.com/office/drawing/2014/main" val="2079878850"/>
                    </a:ext>
                  </a:extLst>
                </a:gridCol>
              </a:tblGrid>
              <a:tr h="1780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/>
                        <a:t>제공받는자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이용목적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제공하는 개인정보 항목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보유 및 이용기간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3516938"/>
                  </a:ext>
                </a:extLst>
              </a:tr>
              <a:tr h="2771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배상보험사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시설물</a:t>
                      </a:r>
                      <a:r>
                        <a:rPr lang="en-US" altLang="ko-KR" sz="1100" dirty="0"/>
                        <a:t>,</a:t>
                      </a:r>
                      <a:r>
                        <a:rPr lang="ko-KR" altLang="en-US" sz="1100" dirty="0"/>
                        <a:t> 프로그램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생산물 이용 중 사고발생 시 보험금 지급요청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이름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연락처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접수일로부터 </a:t>
                      </a:r>
                      <a:r>
                        <a:rPr lang="en-US" altLang="ko-KR" sz="1100" dirty="0"/>
                        <a:t>1</a:t>
                      </a:r>
                      <a:r>
                        <a:rPr lang="ko-KR" altLang="en-US" sz="1100" dirty="0"/>
                        <a:t>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0689037"/>
                  </a:ext>
                </a:extLst>
              </a:tr>
              <a:tr h="2771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사고자 소속기관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사고 경위 확인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이름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연락처</a:t>
                      </a:r>
                      <a:r>
                        <a:rPr lang="en-US" altLang="ko-KR" sz="1100" dirty="0"/>
                        <a:t>,</a:t>
                      </a:r>
                      <a:r>
                        <a:rPr lang="ko-KR" altLang="en-US" sz="1100" dirty="0"/>
                        <a:t> 사고 경위서 내에 포함된 질병 등 건강정보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7635704"/>
                  </a:ext>
                </a:extLst>
              </a:tr>
              <a:tr h="1780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소방서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병원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사고자 발생시 이송 정보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이름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연락처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5992404"/>
                  </a:ext>
                </a:extLst>
              </a:tr>
              <a:tr h="1780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시설 판매 대행사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환불정보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금액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이름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이용 정보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환불이후 해당 연도 종료시까지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3590977"/>
                  </a:ext>
                </a:extLst>
              </a:tr>
              <a:tr h="1780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버스 지원 협력기관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버스 이용자 정보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이름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연락처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이메일 주소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처리 후 파기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8718118"/>
                  </a:ext>
                </a:extLst>
              </a:tr>
              <a:tr h="2771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연구 협력 기관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프로그램 효과성 분석을 위한 설문조사 정보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이름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연락처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설문조사 내용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연구 협력 완료시까지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855971"/>
                  </a:ext>
                </a:extLst>
              </a:tr>
              <a:tr h="1780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생산물 공급 업체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생산물 제공을 위한 정보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이름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연락처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주소</a:t>
                      </a:r>
                      <a:r>
                        <a:rPr lang="en-US" altLang="ko-KR" sz="1100" dirty="0"/>
                        <a:t>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처리 후 파기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0077249"/>
                  </a:ext>
                </a:extLst>
              </a:tr>
            </a:tbl>
          </a:graphicData>
        </a:graphic>
      </p:graphicFrame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44D784B-7808-8968-CD55-482B1E33E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91592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017286-254B-9043-0A58-D005805C8F0E}"/>
              </a:ext>
            </a:extLst>
          </p:cNvPr>
          <p:cNvSpPr txBox="1"/>
          <p:nvPr/>
        </p:nvSpPr>
        <p:spPr>
          <a:xfrm>
            <a:off x="879894" y="1066806"/>
            <a:ext cx="10558732" cy="4376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개인정보 보유기간의 경과</a:t>
            </a:r>
            <a:r>
              <a:rPr lang="en-US" altLang="ko-KR" sz="1100" dirty="0"/>
              <a:t>, </a:t>
            </a:r>
            <a:r>
              <a:rPr lang="ko-KR" altLang="en-US" sz="1100" dirty="0"/>
              <a:t>처리목적 달성 등 개인정보가 불필요하게 되었을 때에는 지체없이 해당 개인정보를 파기합니다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정보주체로부터 동의 받은 개인정보 보유기간이 경과하거나 처리목적이 달성되었음에도 불구하고 다른 법령에 따라 개인정보를 계속 보존하여야 하는 경우에는</a:t>
            </a:r>
            <a:r>
              <a:rPr lang="en-US" altLang="ko-KR" sz="1100" dirty="0"/>
              <a:t>, </a:t>
            </a:r>
            <a:r>
              <a:rPr lang="ko-KR" altLang="en-US" sz="1100" dirty="0"/>
              <a:t>해당 개인정보를 별도의 데이터베이스</a:t>
            </a:r>
            <a:r>
              <a:rPr lang="en-US" altLang="ko-KR" sz="1100" dirty="0"/>
              <a:t>(DB)</a:t>
            </a:r>
            <a:r>
              <a:rPr lang="ko-KR" altLang="en-US" sz="1100" dirty="0"/>
              <a:t>로 옮기거나 보관장소를 달리하여 보존합니다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b="1" dirty="0"/>
              <a:t>가</a:t>
            </a:r>
            <a:r>
              <a:rPr lang="en-US" altLang="ko-KR" sz="1100" b="1" dirty="0"/>
              <a:t>. </a:t>
            </a:r>
            <a:r>
              <a:rPr lang="ko-KR" altLang="en-US" sz="1100" b="1" dirty="0"/>
              <a:t>파기절차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1) </a:t>
            </a:r>
            <a:r>
              <a:rPr lang="ko-KR" altLang="en-US" sz="1100" dirty="0"/>
              <a:t>회사는 파기 사유가 발생한 개인정보에 대해 개인정보 파기계획을 수립하여 파기합니다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2) </a:t>
            </a:r>
            <a:r>
              <a:rPr lang="ko-KR" altLang="en-US" sz="1100" dirty="0"/>
              <a:t>파기 사유가 발생한 개인정보를 선정하고</a:t>
            </a:r>
            <a:r>
              <a:rPr lang="en-US" altLang="ko-KR" sz="1100" dirty="0"/>
              <a:t>, </a:t>
            </a:r>
            <a:r>
              <a:rPr lang="ko-KR" altLang="en-US" sz="1100" dirty="0"/>
              <a:t>개인정보 책임자의 승인을 받아 개인정보를 파기합니다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3) </a:t>
            </a:r>
            <a:r>
              <a:rPr lang="ko-KR" altLang="en-US" sz="1100" dirty="0"/>
              <a:t>위탁업체에 위탁한 개인정보에 대하여 파기 절차 및 결과서</a:t>
            </a:r>
            <a:r>
              <a:rPr lang="en-US" altLang="ko-KR" sz="1100" dirty="0"/>
              <a:t>(</a:t>
            </a:r>
            <a:r>
              <a:rPr lang="ko-KR" altLang="en-US" sz="1100" dirty="0"/>
              <a:t>사진</a:t>
            </a:r>
            <a:r>
              <a:rPr lang="en-US" altLang="ko-KR" sz="1100" dirty="0"/>
              <a:t>, </a:t>
            </a:r>
            <a:r>
              <a:rPr lang="ko-KR" altLang="en-US" sz="1100" dirty="0"/>
              <a:t>파기확인서</a:t>
            </a:r>
            <a:r>
              <a:rPr lang="en-US" altLang="ko-KR" sz="1100" dirty="0"/>
              <a:t>, </a:t>
            </a:r>
            <a:r>
              <a:rPr lang="ko-KR" altLang="en-US" sz="1100" dirty="0"/>
              <a:t>기타 내역</a:t>
            </a:r>
            <a:r>
              <a:rPr lang="en-US" altLang="ko-KR" sz="1100" dirty="0"/>
              <a:t>)</a:t>
            </a:r>
            <a:r>
              <a:rPr lang="ko-KR" altLang="en-US" sz="1100" dirty="0"/>
              <a:t>를 받아 확인합니다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b="1" dirty="0"/>
              <a:t>나</a:t>
            </a:r>
            <a:r>
              <a:rPr lang="en-US" altLang="ko-KR" sz="1100" b="1" dirty="0"/>
              <a:t>. </a:t>
            </a:r>
            <a:r>
              <a:rPr lang="ko-KR" altLang="en-US" sz="1100" b="1" dirty="0"/>
              <a:t>파기방법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1) </a:t>
            </a:r>
            <a:r>
              <a:rPr lang="ko-KR" altLang="en-US" sz="1100" dirty="0"/>
              <a:t>종이에 출력된 개인정보는 분쇄기로 분쇄하거나 소각을 통하여 파기합니다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2) </a:t>
            </a:r>
            <a:r>
              <a:rPr lang="ko-KR" altLang="en-US" sz="1100" dirty="0"/>
              <a:t>전자적 파일 형태로 저장된 개인정보는 기록을 재생할 수 없는 기술적 방법을 사용하여 삭제합니다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3) </a:t>
            </a:r>
            <a:r>
              <a:rPr lang="ko-KR" altLang="en-US" sz="1100" dirty="0"/>
              <a:t>종이에 출력된 개인정보의 일부만을 파기할 때는 해당부분을 </a:t>
            </a:r>
            <a:r>
              <a:rPr lang="ko-KR" altLang="en-US" sz="1100" dirty="0" err="1"/>
              <a:t>마스킹</a:t>
            </a:r>
            <a:r>
              <a:rPr lang="en-US" altLang="ko-KR" sz="1100" dirty="0"/>
              <a:t>, </a:t>
            </a:r>
            <a:r>
              <a:rPr lang="ko-KR" altLang="en-US" sz="1100" dirty="0"/>
              <a:t>천공 등을 이용하여 삭제합니다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b="1" dirty="0"/>
              <a:t>다</a:t>
            </a:r>
            <a:r>
              <a:rPr lang="en-US" altLang="ko-KR" sz="1100" b="1" dirty="0"/>
              <a:t>. </a:t>
            </a:r>
            <a:r>
              <a:rPr lang="ko-KR" altLang="en-US" sz="1100" b="1" dirty="0"/>
              <a:t>미이용자의 개인정보 파기 등에 관한 조치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재단은 예약 후 이용을 하지 않은 이용자의 개인정보는 즉시 파기합니다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재단은 이용이 종료된 이용자의 개인정보는 개인정보를 별도로 분리하여 보관합니다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분리된 개인정보는 </a:t>
            </a:r>
            <a:r>
              <a:rPr lang="en-US" altLang="ko-KR" sz="1100" dirty="0"/>
              <a:t>2</a:t>
            </a:r>
            <a:r>
              <a:rPr lang="ko-KR" altLang="en-US" sz="1100" dirty="0"/>
              <a:t>년간 보관 후 지체 없이 파기합니다</a:t>
            </a:r>
            <a:r>
              <a:rPr lang="en-US" altLang="ko-KR" sz="1100" dirty="0"/>
              <a:t>.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4DD65BEB-B3A3-9EFE-7DCA-3D5F5F54B03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943"/>
          <a:stretch/>
        </p:blipFill>
        <p:spPr>
          <a:xfrm>
            <a:off x="753374" y="504901"/>
            <a:ext cx="557841" cy="56190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EA0947F-31BC-3334-974A-673015BE5620}"/>
              </a:ext>
            </a:extLst>
          </p:cNvPr>
          <p:cNvSpPr txBox="1"/>
          <p:nvPr/>
        </p:nvSpPr>
        <p:spPr>
          <a:xfrm>
            <a:off x="1311215" y="631964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5</a:t>
            </a:r>
            <a:r>
              <a:rPr lang="ko-KR" altLang="en-US" sz="1400" b="1" dirty="0">
                <a:latin typeface="+mj-lt"/>
              </a:rPr>
              <a:t>조 개인정보의 파기절차 및 파기방법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1B48A4-FA49-742A-7C0B-27CCFAAB590C}"/>
              </a:ext>
            </a:extLst>
          </p:cNvPr>
          <p:cNvSpPr txBox="1"/>
          <p:nvPr/>
        </p:nvSpPr>
        <p:spPr>
          <a:xfrm>
            <a:off x="879894" y="6004909"/>
            <a:ext cx="10558732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서비스 향상을 위해서 아래와 같이 개인정보를 위탁하고 있으며</a:t>
            </a:r>
            <a:r>
              <a:rPr lang="en-US" altLang="ko-KR" sz="1100" dirty="0"/>
              <a:t>, </a:t>
            </a:r>
            <a:r>
              <a:rPr lang="ko-KR" altLang="en-US" sz="1100" dirty="0"/>
              <a:t>관계 법령에 따라서 위탁계약 시 개인정보가 안전하게 관리될 수 있도록 필요한 사항을 규정하고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재단의 개인정보 위탁처리 기관 및 위탁업무 내용은 아래와 같습니다</a:t>
            </a:r>
            <a:r>
              <a:rPr lang="en-US" altLang="ko-KR" sz="1100" dirty="0"/>
              <a:t>.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8B712D80-A672-1969-01AA-D1D848D14B8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40"/>
          <a:stretch/>
        </p:blipFill>
        <p:spPr>
          <a:xfrm>
            <a:off x="753374" y="5443004"/>
            <a:ext cx="506083" cy="56190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5C6CA10-DAC8-C186-6B6C-8B34DC2E28B6}"/>
              </a:ext>
            </a:extLst>
          </p:cNvPr>
          <p:cNvSpPr txBox="1"/>
          <p:nvPr/>
        </p:nvSpPr>
        <p:spPr>
          <a:xfrm>
            <a:off x="1259457" y="5570068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6</a:t>
            </a:r>
            <a:r>
              <a:rPr lang="ko-KR" altLang="en-US" sz="1400" b="1" dirty="0">
                <a:latin typeface="+mj-lt"/>
              </a:rPr>
              <a:t>조 개인정보의 처리위탁</a:t>
            </a:r>
          </a:p>
        </p:txBody>
      </p: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EA3508A2-4C2E-92EE-A962-E9499B223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75160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017286-254B-9043-0A58-D005805C8F0E}"/>
              </a:ext>
            </a:extLst>
          </p:cNvPr>
          <p:cNvSpPr txBox="1"/>
          <p:nvPr/>
        </p:nvSpPr>
        <p:spPr>
          <a:xfrm>
            <a:off x="879894" y="2955991"/>
            <a:ext cx="10558732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위탁계약 체결 시 개인정보 보호법 제</a:t>
            </a:r>
            <a:r>
              <a:rPr lang="en-US" altLang="ko-KR" sz="1100" dirty="0"/>
              <a:t>25</a:t>
            </a:r>
            <a:r>
              <a:rPr lang="ko-KR" altLang="en-US" sz="1100" dirty="0"/>
              <a:t>조에 따라 위탁업무 수행목적 외 개인정보 처리금지</a:t>
            </a:r>
            <a:r>
              <a:rPr lang="en-US" altLang="ko-KR" sz="1100" dirty="0"/>
              <a:t>, </a:t>
            </a:r>
            <a:r>
              <a:rPr lang="ko-KR" altLang="en-US" sz="1100" dirty="0"/>
              <a:t>기술적</a:t>
            </a:r>
            <a:r>
              <a:rPr lang="en-US" altLang="ko-KR" sz="1100" dirty="0"/>
              <a:t>.</a:t>
            </a:r>
            <a:r>
              <a:rPr lang="ko-KR" altLang="en-US" sz="1100" dirty="0"/>
              <a:t>관리적 보호조치</a:t>
            </a:r>
            <a:r>
              <a:rPr lang="en-US" altLang="ko-KR" sz="1100" dirty="0"/>
              <a:t>, </a:t>
            </a:r>
            <a:r>
              <a:rPr lang="ko-KR" altLang="en-US" sz="1100" dirty="0"/>
              <a:t>재 위탁 제한</a:t>
            </a:r>
            <a:r>
              <a:rPr lang="en-US" altLang="ko-KR" sz="1100" dirty="0"/>
              <a:t>, </a:t>
            </a:r>
            <a:r>
              <a:rPr lang="ko-KR" altLang="en-US" sz="1100" dirty="0"/>
              <a:t>수탁자에 대한 관리</a:t>
            </a:r>
            <a:r>
              <a:rPr lang="en-US" altLang="ko-KR" sz="1100" dirty="0"/>
              <a:t>/</a:t>
            </a:r>
            <a:r>
              <a:rPr lang="ko-KR" altLang="en-US" sz="1100" dirty="0"/>
              <a:t>감독</a:t>
            </a:r>
            <a:r>
              <a:rPr lang="en-US" altLang="ko-KR" sz="1100" dirty="0"/>
              <a:t>, </a:t>
            </a:r>
            <a:r>
              <a:rPr lang="ko-KR" altLang="en-US" sz="1100" dirty="0"/>
              <a:t>손해배상 등 책임에 관한 사항을 계약서 등 문서에 명시하고</a:t>
            </a:r>
            <a:r>
              <a:rPr lang="en-US" altLang="ko-KR" sz="1100" dirty="0"/>
              <a:t>, </a:t>
            </a:r>
            <a:r>
              <a:rPr lang="ko-KR" altLang="en-US" sz="1100" dirty="0"/>
              <a:t>수탁자가 개인정보를 안전하게 처리하는지를 감독하고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위탁업무의 내용이나 수탁자가 변경될 경우에는 지체 없이 본 개인정보 처리방침을 통하여 공개하도록 하겠습니다</a:t>
            </a:r>
            <a:r>
              <a:rPr lang="en-US" altLang="ko-KR" sz="1100" dirty="0"/>
              <a:t>.</a:t>
            </a:r>
          </a:p>
        </p:txBody>
      </p:sp>
      <p:graphicFrame>
        <p:nvGraphicFramePr>
          <p:cNvPr id="6" name="표 6">
            <a:extLst>
              <a:ext uri="{FF2B5EF4-FFF2-40B4-BE49-F238E27FC236}">
                <a16:creationId xmlns:a16="http://schemas.microsoft.com/office/drawing/2014/main" id="{0399BA6F-CF6D-5C62-249F-872E957431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562498"/>
              </p:ext>
            </p:extLst>
          </p:nvPr>
        </p:nvGraphicFramePr>
        <p:xfrm>
          <a:off x="948905" y="902908"/>
          <a:ext cx="1042071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67155">
                  <a:extLst>
                    <a:ext uri="{9D8B030D-6E8A-4147-A177-3AD203B41FA5}">
                      <a16:colId xmlns:a16="http://schemas.microsoft.com/office/drawing/2014/main" val="774383468"/>
                    </a:ext>
                  </a:extLst>
                </a:gridCol>
                <a:gridCol w="5313872">
                  <a:extLst>
                    <a:ext uri="{9D8B030D-6E8A-4147-A177-3AD203B41FA5}">
                      <a16:colId xmlns:a16="http://schemas.microsoft.com/office/drawing/2014/main" val="2444574009"/>
                    </a:ext>
                  </a:extLst>
                </a:gridCol>
                <a:gridCol w="2639683">
                  <a:extLst>
                    <a:ext uri="{9D8B030D-6E8A-4147-A177-3AD203B41FA5}">
                      <a16:colId xmlns:a16="http://schemas.microsoft.com/office/drawing/2014/main" val="5798549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수탁업체명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위탁하는 업무의 내용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보유 및 이용기간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2920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/>
                        <a:t>에이치디씨랩스</a:t>
                      </a:r>
                      <a:r>
                        <a:rPr lang="ko-KR" altLang="en-US" sz="1100" dirty="0"/>
                        <a:t>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재단시설 </a:t>
                      </a:r>
                      <a:r>
                        <a:rPr lang="en-US" altLang="ko-KR" sz="1100" dirty="0"/>
                        <a:t>CCTV </a:t>
                      </a:r>
                      <a:r>
                        <a:rPr lang="ko-KR" altLang="en-US" sz="1100" dirty="0"/>
                        <a:t>위탁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프론트 운영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위탁계약종료시 까지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3562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인터파크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객실 예약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4742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사법 </a:t>
                      </a:r>
                      <a:r>
                        <a:rPr lang="ko-KR" altLang="en-US" sz="1100" dirty="0" err="1"/>
                        <a:t>행정사</a:t>
                      </a:r>
                      <a:r>
                        <a:rPr lang="ko-KR" altLang="en-US" sz="1100" dirty="0"/>
                        <a:t> 사무소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소송 및 자문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82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세무법인 세경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/>
                        <a:t>강사 및 일용직 비용 처리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219740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0AA74A0-6BF7-DA64-49E2-B9111B507EC2}"/>
              </a:ext>
            </a:extLst>
          </p:cNvPr>
          <p:cNvSpPr txBox="1"/>
          <p:nvPr/>
        </p:nvSpPr>
        <p:spPr>
          <a:xfrm>
            <a:off x="879894" y="4629515"/>
            <a:ext cx="10558732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이용자</a:t>
            </a:r>
            <a:r>
              <a:rPr lang="en-US" altLang="ko-KR" sz="1100" dirty="0"/>
              <a:t>(</a:t>
            </a:r>
            <a:r>
              <a:rPr lang="ko-KR" altLang="en-US" sz="1100" dirty="0"/>
              <a:t>만</a:t>
            </a:r>
            <a:r>
              <a:rPr lang="en-US" altLang="ko-KR" sz="1100" dirty="0"/>
              <a:t>14</a:t>
            </a:r>
            <a:r>
              <a:rPr lang="ko-KR" altLang="en-US" sz="1100" dirty="0"/>
              <a:t>세 미만인 경우에는 법정대리인을 말함</a:t>
            </a:r>
            <a:r>
              <a:rPr lang="en-US" altLang="ko-KR" sz="1100" dirty="0"/>
              <a:t>)</a:t>
            </a:r>
            <a:r>
              <a:rPr lang="ko-KR" altLang="en-US" sz="1100" dirty="0"/>
              <a:t>는 언제든지 다음 각 호의 개인정보 보호 관련 권리를 행사할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개인정보의 열람요구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오류 등이 있을 경우 정정 요구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삭제요구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처리정지요구</a:t>
            </a:r>
            <a:endParaRPr lang="en-US" altLang="ko-KR" sz="1100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8ADD18C7-BF53-FFEC-9585-7B72942F89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234"/>
          <a:stretch/>
        </p:blipFill>
        <p:spPr>
          <a:xfrm>
            <a:off x="753375" y="4067610"/>
            <a:ext cx="1075426" cy="56190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79D63E2-4ADA-5A5D-5DEC-648DD657410E}"/>
              </a:ext>
            </a:extLst>
          </p:cNvPr>
          <p:cNvSpPr txBox="1"/>
          <p:nvPr/>
        </p:nvSpPr>
        <p:spPr>
          <a:xfrm>
            <a:off x="1828801" y="4194673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7</a:t>
            </a:r>
            <a:r>
              <a:rPr lang="ko-KR" altLang="en-US" sz="1400" b="1" dirty="0">
                <a:latin typeface="+mj-lt"/>
              </a:rPr>
              <a:t>조 이용자 및 법정대리인의 권리와 그 행사방법</a:t>
            </a: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2F8419E-847A-CA4B-41EF-2246F258A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7009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017286-254B-9043-0A58-D005805C8F0E}"/>
              </a:ext>
            </a:extLst>
          </p:cNvPr>
          <p:cNvSpPr txBox="1"/>
          <p:nvPr/>
        </p:nvSpPr>
        <p:spPr>
          <a:xfrm>
            <a:off x="879894" y="592356"/>
            <a:ext cx="10558732" cy="5319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ko-KR" altLang="en-US" sz="1200" dirty="0"/>
              <a:t>나</a:t>
            </a:r>
            <a:r>
              <a:rPr lang="en-US" altLang="ko-KR" sz="1200" dirty="0"/>
              <a:t>. </a:t>
            </a:r>
            <a:r>
              <a:rPr lang="ko-KR" altLang="en-US" sz="1200" dirty="0"/>
              <a:t>가항에 따른 권리 행사는 개인정보 처리 방법에 관한 고시</a:t>
            </a:r>
            <a:r>
              <a:rPr lang="en-US" altLang="ko-KR" sz="1200" dirty="0"/>
              <a:t>(</a:t>
            </a:r>
            <a:r>
              <a:rPr lang="ko-KR" altLang="en-US" sz="1200" dirty="0"/>
              <a:t>제</a:t>
            </a:r>
            <a:r>
              <a:rPr lang="en-US" altLang="ko-KR" sz="1200" dirty="0"/>
              <a:t>2020-7</a:t>
            </a:r>
            <a:r>
              <a:rPr lang="ko-KR" altLang="en-US" sz="1200" dirty="0"/>
              <a:t>호</a:t>
            </a:r>
            <a:r>
              <a:rPr lang="en-US" altLang="ko-KR" sz="1200" dirty="0"/>
              <a:t>) </a:t>
            </a:r>
            <a:r>
              <a:rPr lang="ko-KR" altLang="en-US" sz="1200" dirty="0"/>
              <a:t>별지 제</a:t>
            </a:r>
            <a:r>
              <a:rPr lang="en-US" altLang="ko-KR" sz="1200" dirty="0"/>
              <a:t>8</a:t>
            </a:r>
            <a:r>
              <a:rPr lang="ko-KR" altLang="en-US" sz="1200" dirty="0"/>
              <a:t>호 서식에 따라 작성 후 서면</a:t>
            </a:r>
            <a:r>
              <a:rPr lang="en-US" altLang="ko-KR" sz="1200" dirty="0"/>
              <a:t>, </a:t>
            </a:r>
            <a:r>
              <a:rPr lang="ko-KR" altLang="en-US" sz="1200" dirty="0"/>
              <a:t>전자우편</a:t>
            </a:r>
            <a:r>
              <a:rPr lang="en-US" altLang="ko-KR" sz="1200" dirty="0"/>
              <a:t>, </a:t>
            </a:r>
            <a:r>
              <a:rPr lang="ko-KR" altLang="en-US" sz="1200" dirty="0"/>
              <a:t>모사전송</a:t>
            </a:r>
            <a:r>
              <a:rPr lang="en-US" altLang="ko-KR" sz="1200" dirty="0"/>
              <a:t>(FAX) </a:t>
            </a:r>
            <a:r>
              <a:rPr lang="ko-KR" altLang="en-US" sz="1200" dirty="0"/>
              <a:t>등을 통하여 하실 수 있으며</a:t>
            </a:r>
            <a:r>
              <a:rPr lang="en-US" altLang="ko-KR" sz="1200" dirty="0"/>
              <a:t>, </a:t>
            </a:r>
            <a:r>
              <a:rPr lang="ko-KR" altLang="en-US" sz="1200" dirty="0"/>
              <a:t>이에 대해 지체없이 조치하겠습니다</a:t>
            </a:r>
            <a:r>
              <a:rPr lang="en-US" altLang="ko-KR" sz="1200" dirty="0"/>
              <a:t>.</a:t>
            </a:r>
          </a:p>
          <a:p>
            <a:pPr lvl="1">
              <a:lnSpc>
                <a:spcPct val="150000"/>
              </a:lnSpc>
            </a:pPr>
            <a:r>
              <a:rPr lang="ko-KR" altLang="en-US" sz="1200" dirty="0"/>
              <a:t>「개인정보 처리 방법에 관한 고시</a:t>
            </a:r>
            <a:r>
              <a:rPr lang="en-US" altLang="ko-KR" sz="1200" dirty="0"/>
              <a:t>(</a:t>
            </a:r>
            <a:r>
              <a:rPr lang="ko-KR" altLang="en-US" sz="1200" dirty="0"/>
              <a:t>제</a:t>
            </a:r>
            <a:r>
              <a:rPr lang="en-US" altLang="ko-KR" sz="1200" dirty="0"/>
              <a:t>2020-7</a:t>
            </a:r>
            <a:r>
              <a:rPr lang="ko-KR" altLang="en-US" sz="1200" dirty="0"/>
              <a:t>호</a:t>
            </a:r>
            <a:r>
              <a:rPr lang="en-US" altLang="ko-KR" sz="1200" dirty="0"/>
              <a:t>) </a:t>
            </a:r>
            <a:r>
              <a:rPr lang="ko-KR" altLang="en-US" sz="1200" dirty="0"/>
              <a:t>별지 제</a:t>
            </a:r>
            <a:r>
              <a:rPr lang="en-US" altLang="ko-KR" sz="1200" dirty="0"/>
              <a:t>8</a:t>
            </a:r>
            <a:r>
              <a:rPr lang="ko-KR" altLang="en-US" sz="1200" dirty="0"/>
              <a:t>호」 개인정보 열람 요구서</a:t>
            </a:r>
            <a:r>
              <a:rPr lang="en-US" altLang="ko-KR" sz="1200" dirty="0"/>
              <a:t>(www.law.go.kr)</a:t>
            </a:r>
          </a:p>
          <a:p>
            <a:pPr lvl="1">
              <a:lnSpc>
                <a:spcPct val="150000"/>
              </a:lnSpc>
            </a:pPr>
            <a:endParaRPr lang="en-US" altLang="ko-KR" sz="1200" dirty="0"/>
          </a:p>
          <a:p>
            <a:pPr lvl="1">
              <a:lnSpc>
                <a:spcPct val="150000"/>
              </a:lnSpc>
            </a:pPr>
            <a:r>
              <a:rPr lang="ko-KR" altLang="en-US" sz="1200" dirty="0"/>
              <a:t>다</a:t>
            </a:r>
            <a:r>
              <a:rPr lang="en-US" altLang="ko-KR" sz="1200" dirty="0"/>
              <a:t>. </a:t>
            </a:r>
            <a:r>
              <a:rPr lang="ko-KR" altLang="en-US" sz="1200" dirty="0"/>
              <a:t>가항에 따른 권리 행사는 정보주체의 법정대리인이나 위임을 받은 자 등 대리인을 통하여 하실 수 있습니다</a:t>
            </a:r>
            <a:r>
              <a:rPr lang="en-US" altLang="ko-KR" sz="1200" dirty="0"/>
              <a:t>. </a:t>
            </a:r>
            <a:r>
              <a:rPr lang="ko-KR" altLang="en-US" sz="1200" dirty="0"/>
              <a:t>이 경우 개인정보 처리 방법에 관한 고시</a:t>
            </a:r>
            <a:r>
              <a:rPr lang="en-US" altLang="ko-KR" sz="1200" dirty="0"/>
              <a:t>(</a:t>
            </a:r>
            <a:r>
              <a:rPr lang="ko-KR" altLang="en-US" sz="1200" dirty="0"/>
              <a:t>제</a:t>
            </a:r>
            <a:r>
              <a:rPr lang="en-US" altLang="ko-KR" sz="1200" dirty="0"/>
              <a:t>2020-7</a:t>
            </a:r>
            <a:r>
              <a:rPr lang="ko-KR" altLang="en-US" sz="1200" dirty="0"/>
              <a:t>호</a:t>
            </a:r>
            <a:r>
              <a:rPr lang="en-US" altLang="ko-KR" sz="1200" dirty="0"/>
              <a:t>) </a:t>
            </a:r>
            <a:r>
              <a:rPr lang="ko-KR" altLang="en-US" sz="1200" dirty="0"/>
              <a:t>별지 제</a:t>
            </a:r>
            <a:r>
              <a:rPr lang="en-US" altLang="ko-KR" sz="1200" dirty="0"/>
              <a:t>11</a:t>
            </a:r>
            <a:r>
              <a:rPr lang="ko-KR" altLang="en-US" sz="1200" dirty="0"/>
              <a:t>호 서식에 따른 위임장을 제출하셔야 합니다</a:t>
            </a:r>
            <a:r>
              <a:rPr lang="en-US" altLang="ko-KR" sz="1200" dirty="0"/>
              <a:t>.</a:t>
            </a:r>
          </a:p>
          <a:p>
            <a:pPr lvl="1">
              <a:lnSpc>
                <a:spcPct val="150000"/>
              </a:lnSpc>
            </a:pPr>
            <a:r>
              <a:rPr lang="ko-KR" altLang="en-US" sz="1200" dirty="0"/>
              <a:t>「개인정보 처리 방법에 관한 고시</a:t>
            </a:r>
            <a:r>
              <a:rPr lang="en-US" altLang="ko-KR" sz="1200" dirty="0"/>
              <a:t>(</a:t>
            </a:r>
            <a:r>
              <a:rPr lang="ko-KR" altLang="en-US" sz="1200" dirty="0"/>
              <a:t>제</a:t>
            </a:r>
            <a:r>
              <a:rPr lang="en-US" altLang="ko-KR" sz="1200" dirty="0"/>
              <a:t>2020-7</a:t>
            </a:r>
            <a:r>
              <a:rPr lang="ko-KR" altLang="en-US" sz="1200" dirty="0"/>
              <a:t>호</a:t>
            </a:r>
            <a:r>
              <a:rPr lang="en-US" altLang="ko-KR" sz="1200" dirty="0"/>
              <a:t>) </a:t>
            </a:r>
            <a:r>
              <a:rPr lang="ko-KR" altLang="en-US" sz="1200" dirty="0"/>
              <a:t>별지 제</a:t>
            </a:r>
            <a:r>
              <a:rPr lang="en-US" altLang="ko-KR" sz="1200" dirty="0"/>
              <a:t>11</a:t>
            </a:r>
            <a:r>
              <a:rPr lang="ko-KR" altLang="en-US" sz="1200" dirty="0"/>
              <a:t>호」 위임장</a:t>
            </a:r>
            <a:r>
              <a:rPr lang="en-US" altLang="ko-KR" sz="1200" dirty="0"/>
              <a:t>(www.law.go.kr)</a:t>
            </a:r>
          </a:p>
          <a:p>
            <a:pPr lvl="1">
              <a:lnSpc>
                <a:spcPct val="150000"/>
              </a:lnSpc>
            </a:pPr>
            <a:endParaRPr lang="en-US" altLang="ko-KR" sz="1200" dirty="0"/>
          </a:p>
          <a:p>
            <a:pPr lvl="1">
              <a:lnSpc>
                <a:spcPct val="150000"/>
              </a:lnSpc>
            </a:pPr>
            <a:r>
              <a:rPr lang="ko-KR" altLang="en-US" sz="1200" dirty="0"/>
              <a:t>라</a:t>
            </a:r>
            <a:r>
              <a:rPr lang="en-US" altLang="ko-KR" sz="1200" dirty="0"/>
              <a:t>. </a:t>
            </a:r>
            <a:r>
              <a:rPr lang="ko-KR" altLang="en-US" sz="1200" dirty="0"/>
              <a:t>개인정보 열람 및 처리정지 요구는 개인정보보호법 제</a:t>
            </a:r>
            <a:r>
              <a:rPr lang="en-US" altLang="ko-KR" sz="1200" dirty="0"/>
              <a:t>35</a:t>
            </a:r>
            <a:r>
              <a:rPr lang="ko-KR" altLang="en-US" sz="1200" dirty="0"/>
              <a:t>조 제</a:t>
            </a:r>
            <a:r>
              <a:rPr lang="en-US" altLang="ko-KR" sz="1200" dirty="0"/>
              <a:t>5</a:t>
            </a:r>
            <a:r>
              <a:rPr lang="ko-KR" altLang="en-US" sz="1200" dirty="0"/>
              <a:t>항</a:t>
            </a:r>
            <a:r>
              <a:rPr lang="en-US" altLang="ko-KR" sz="1200" dirty="0"/>
              <a:t>, </a:t>
            </a:r>
            <a:r>
              <a:rPr lang="ko-KR" altLang="en-US" sz="1200" dirty="0"/>
              <a:t>제</a:t>
            </a:r>
            <a:r>
              <a:rPr lang="en-US" altLang="ko-KR" sz="1200" dirty="0"/>
              <a:t>37</a:t>
            </a:r>
            <a:r>
              <a:rPr lang="ko-KR" altLang="en-US" sz="1200" dirty="0"/>
              <a:t>조 제</a:t>
            </a:r>
            <a:r>
              <a:rPr lang="en-US" altLang="ko-KR" sz="1200" dirty="0"/>
              <a:t>2</a:t>
            </a:r>
            <a:r>
              <a:rPr lang="ko-KR" altLang="en-US" sz="1200" dirty="0"/>
              <a:t>항에 의하여 정보주체의 권리가 제한될 수 있습니다</a:t>
            </a:r>
            <a:r>
              <a:rPr lang="en-US" altLang="ko-KR" sz="1200" dirty="0"/>
              <a:t>.</a:t>
            </a:r>
          </a:p>
          <a:p>
            <a:pPr lvl="1">
              <a:lnSpc>
                <a:spcPct val="150000"/>
              </a:lnSpc>
            </a:pPr>
            <a:endParaRPr lang="en-US" altLang="ko-KR" sz="1200" dirty="0"/>
          </a:p>
          <a:p>
            <a:pPr lvl="1">
              <a:lnSpc>
                <a:spcPct val="150000"/>
              </a:lnSpc>
            </a:pPr>
            <a:r>
              <a:rPr lang="ko-KR" altLang="en-US" sz="1200" dirty="0"/>
              <a:t>마</a:t>
            </a:r>
            <a:r>
              <a:rPr lang="en-US" altLang="ko-KR" sz="1200" dirty="0"/>
              <a:t>. </a:t>
            </a:r>
            <a:r>
              <a:rPr lang="ko-KR" altLang="en-US" sz="1200" dirty="0"/>
              <a:t>개인정보의 정정 및 삭제 요구는 다른 법령에서 그 개인정보가 수집 대상으로 명시되어 있는 경우에는 그 삭제를 요구할 수 없습니다</a:t>
            </a:r>
            <a:r>
              <a:rPr lang="en-US" altLang="ko-KR" sz="1200" dirty="0"/>
              <a:t>.</a:t>
            </a:r>
          </a:p>
          <a:p>
            <a:pPr lvl="1">
              <a:lnSpc>
                <a:spcPct val="150000"/>
              </a:lnSpc>
            </a:pPr>
            <a:endParaRPr lang="en-US" altLang="ko-KR" sz="1200" dirty="0"/>
          </a:p>
          <a:p>
            <a:pPr lvl="1">
              <a:lnSpc>
                <a:spcPct val="150000"/>
              </a:lnSpc>
            </a:pPr>
            <a:r>
              <a:rPr lang="ko-KR" altLang="en-US" sz="1200" dirty="0"/>
              <a:t>바</a:t>
            </a:r>
            <a:r>
              <a:rPr lang="en-US" altLang="ko-KR" sz="1200" dirty="0"/>
              <a:t>. </a:t>
            </a:r>
            <a:r>
              <a:rPr lang="ko-KR" altLang="en-US" sz="1200" dirty="0"/>
              <a:t>이용자의 권리에 따른 열람의 요구</a:t>
            </a:r>
            <a:r>
              <a:rPr lang="en-US" altLang="ko-KR" sz="1200" dirty="0"/>
              <a:t>, </a:t>
            </a:r>
            <a:r>
              <a:rPr lang="ko-KR" altLang="en-US" sz="1200" dirty="0"/>
              <a:t>정정 또는 삭제의 요구</a:t>
            </a:r>
            <a:r>
              <a:rPr lang="en-US" altLang="ko-KR" sz="1200" dirty="0"/>
              <a:t>, </a:t>
            </a:r>
            <a:r>
              <a:rPr lang="ko-KR" altLang="en-US" sz="1200" dirty="0"/>
              <a:t>처리정지의 요구 시 요구를 한 자가 본인이거나 정당한 대리인인지 확인합니다</a:t>
            </a:r>
            <a:r>
              <a:rPr lang="en-US" altLang="ko-KR" sz="1200" dirty="0"/>
              <a:t>.</a:t>
            </a:r>
          </a:p>
          <a:p>
            <a:pPr lvl="1">
              <a:lnSpc>
                <a:spcPct val="150000"/>
              </a:lnSpc>
            </a:pPr>
            <a:r>
              <a:rPr lang="en-US" altLang="ko-KR" sz="1200" dirty="0"/>
              <a:t>- </a:t>
            </a:r>
            <a:r>
              <a:rPr lang="ko-KR" altLang="en-US" sz="1200" dirty="0" err="1"/>
              <a:t>주민등록증∙운전면허증∙여권</a:t>
            </a:r>
            <a:r>
              <a:rPr lang="ko-KR" altLang="en-US" sz="1200" dirty="0"/>
              <a:t> 등 신분증명서 확인 또는 공동인증서 등을 확인하는 방법으로 본인확인</a:t>
            </a:r>
          </a:p>
          <a:p>
            <a:pPr lvl="1">
              <a:lnSpc>
                <a:spcPct val="150000"/>
              </a:lnSpc>
            </a:pPr>
            <a:r>
              <a:rPr lang="en-US" altLang="ko-KR" sz="1200" dirty="0"/>
              <a:t>- </a:t>
            </a:r>
            <a:r>
              <a:rPr lang="ko-KR" altLang="en-US" sz="1200" dirty="0"/>
              <a:t>대리인을 통하여 요구한 경우에는 정보주체의 위임장과 인감증명서 또는 </a:t>
            </a:r>
            <a:r>
              <a:rPr lang="ko-KR" altLang="en-US" sz="1200" dirty="0" err="1"/>
              <a:t>주민등록증∙운전면허증∙여권</a:t>
            </a:r>
            <a:r>
              <a:rPr lang="ko-KR" altLang="en-US" sz="1200" dirty="0"/>
              <a:t> 등 신분증명서 사본을 제출 받아 정보주체자의 위임을 받은 정당한 대리인임을 확인</a:t>
            </a:r>
          </a:p>
          <a:p>
            <a:pPr lvl="1">
              <a:lnSpc>
                <a:spcPct val="150000"/>
              </a:lnSpc>
            </a:pPr>
            <a:r>
              <a:rPr lang="ko-KR" altLang="en-US" sz="1200" dirty="0"/>
              <a:t>사</a:t>
            </a:r>
            <a:r>
              <a:rPr lang="en-US" altLang="ko-KR" sz="1200" dirty="0"/>
              <a:t>. </a:t>
            </a:r>
            <a:r>
              <a:rPr lang="ko-KR" altLang="en-US" sz="1200" dirty="0"/>
              <a:t>이용자가 개인정보의 오류 등에 대한 정정 또는 삭제를 요구한 경우에는 처리 완료 시까지 당해 개인정보를 이용 또는 제공하지 않습니다</a:t>
            </a:r>
            <a:r>
              <a:rPr lang="en-US" altLang="ko-KR" sz="1200" dirty="0"/>
              <a:t>. </a:t>
            </a:r>
            <a:r>
              <a:rPr lang="ko-KR" altLang="en-US" sz="1200" dirty="0"/>
              <a:t>이 경우</a:t>
            </a:r>
            <a:r>
              <a:rPr lang="en-US" altLang="ko-KR" sz="1200" dirty="0"/>
              <a:t>, </a:t>
            </a:r>
            <a:r>
              <a:rPr lang="ko-KR" altLang="en-US" sz="1200" dirty="0"/>
              <a:t>잘못된 개인 정보를 이용 또는 제공한 경우 지체 없이 수정하겠습니다</a:t>
            </a:r>
            <a:r>
              <a:rPr lang="en-US" altLang="ko-KR" sz="1200" dirty="0"/>
              <a:t>.</a:t>
            </a:r>
          </a:p>
          <a:p>
            <a:pPr lvl="1">
              <a:lnSpc>
                <a:spcPct val="150000"/>
              </a:lnSpc>
            </a:pPr>
            <a:endParaRPr lang="en-US" altLang="ko-KR" sz="1200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16FEC16-765C-923E-C5EE-C02B25A10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5947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</TotalTime>
  <Words>2639</Words>
  <Application>Microsoft Office PowerPoint</Application>
  <PresentationFormat>와이드스크린</PresentationFormat>
  <Paragraphs>240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1" baseType="lpstr">
      <vt:lpstr>-apple-system</vt:lpstr>
      <vt:lpstr>Jost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유 도현</dc:creator>
  <cp:lastModifiedBy>HELP</cp:lastModifiedBy>
  <cp:revision>24</cp:revision>
  <dcterms:created xsi:type="dcterms:W3CDTF">2022-10-05T06:22:31Z</dcterms:created>
  <dcterms:modified xsi:type="dcterms:W3CDTF">2025-05-13T23:22:22Z</dcterms:modified>
</cp:coreProperties>
</file>